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7" r:id="rId2"/>
    <p:sldId id="258" r:id="rId3"/>
    <p:sldId id="271" r:id="rId4"/>
    <p:sldId id="259" r:id="rId5"/>
    <p:sldId id="260" r:id="rId6"/>
    <p:sldId id="261" r:id="rId7"/>
    <p:sldId id="262" r:id="rId8"/>
    <p:sldId id="263" r:id="rId9"/>
    <p:sldId id="264" r:id="rId10"/>
    <p:sldId id="265" r:id="rId11"/>
    <p:sldId id="269" r:id="rId12"/>
    <p:sldId id="268" r:id="rId13"/>
    <p:sldId id="266" r:id="rId14"/>
    <p:sldId id="267" r:id="rId15"/>
    <p:sldId id="273" r:id="rId16"/>
    <p:sldId id="270"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04" autoAdjust="0"/>
    <p:restoredTop sz="72674" autoAdjust="0"/>
  </p:normalViewPr>
  <p:slideViewPr>
    <p:cSldViewPr snapToGrid="0">
      <p:cViewPr varScale="1">
        <p:scale>
          <a:sx n="80" d="100"/>
          <a:sy n="80" d="100"/>
        </p:scale>
        <p:origin x="1698"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0AD6DB-275E-45D8-BA57-1C98F1E91185}" type="datetimeFigureOut">
              <a:rPr lang="en-GB" smtClean="0"/>
              <a:t>08/05/2019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DFE25D-7980-4FCA-8322-930BE6A3A1A1}" type="slidenum">
              <a:rPr lang="en-GB" smtClean="0"/>
              <a:t>‹#›</a:t>
            </a:fld>
            <a:endParaRPr lang="en-GB"/>
          </a:p>
        </p:txBody>
      </p:sp>
    </p:spTree>
    <p:extLst>
      <p:ext uri="{BB962C8B-B14F-4D97-AF65-F5344CB8AC3E}">
        <p14:creationId xmlns:p14="http://schemas.microsoft.com/office/powerpoint/2010/main" val="42307622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Oslo</a:t>
            </a:r>
            <a:r>
              <a:rPr lang="en-US" baseline="0" dirty="0" smtClean="0"/>
              <a:t> came out of the years of the First Intifada.</a:t>
            </a:r>
            <a:endParaRPr lang="en-GB" dirty="0" smtClean="0"/>
          </a:p>
          <a:p>
            <a:r>
              <a:rPr lang="en-GB" dirty="0" smtClean="0"/>
              <a:t>In 1988, the second year of the Intifada, Arafat announced the PLO’s acceptance of UN Resolutions 242 and 338, which granted Israel a window to “secure and recognised boundaries”</a:t>
            </a:r>
            <a:endParaRPr lang="en-GB" dirty="0"/>
          </a:p>
        </p:txBody>
      </p:sp>
      <p:sp>
        <p:nvSpPr>
          <p:cNvPr id="4" name="Slide Number Placeholder 3"/>
          <p:cNvSpPr>
            <a:spLocks noGrp="1"/>
          </p:cNvSpPr>
          <p:nvPr>
            <p:ph type="sldNum" sz="quarter" idx="10"/>
          </p:nvPr>
        </p:nvSpPr>
        <p:spPr/>
        <p:txBody>
          <a:bodyPr/>
          <a:lstStyle/>
          <a:p>
            <a:fld id="{50596345-6951-4053-B730-8936FB386648}" type="slidenum">
              <a:rPr lang="en-GB" smtClean="0"/>
              <a:t>2</a:t>
            </a:fld>
            <a:endParaRPr lang="en-GB"/>
          </a:p>
        </p:txBody>
      </p:sp>
    </p:spTree>
    <p:extLst>
      <p:ext uri="{BB962C8B-B14F-4D97-AF65-F5344CB8AC3E}">
        <p14:creationId xmlns:p14="http://schemas.microsoft.com/office/powerpoint/2010/main" val="10232577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Oslo</a:t>
            </a:r>
            <a:r>
              <a:rPr lang="en-US" baseline="0" dirty="0" smtClean="0"/>
              <a:t> came out of the years of the First Intifada.</a:t>
            </a:r>
            <a:endParaRPr lang="en-GB" dirty="0" smtClean="0"/>
          </a:p>
          <a:p>
            <a:r>
              <a:rPr lang="en-GB" dirty="0" smtClean="0"/>
              <a:t>In 1988, the second year of the Intifada, Arafat announced the PLO’s acceptance of UN Resolutions 242 and 338, which granted Israel a window to “secure and recognised boundaries”</a:t>
            </a:r>
            <a:endParaRPr lang="en-GB" dirty="0"/>
          </a:p>
        </p:txBody>
      </p:sp>
      <p:sp>
        <p:nvSpPr>
          <p:cNvPr id="4" name="Slide Number Placeholder 3"/>
          <p:cNvSpPr>
            <a:spLocks noGrp="1"/>
          </p:cNvSpPr>
          <p:nvPr>
            <p:ph type="sldNum" sz="quarter" idx="10"/>
          </p:nvPr>
        </p:nvSpPr>
        <p:spPr/>
        <p:txBody>
          <a:bodyPr/>
          <a:lstStyle/>
          <a:p>
            <a:fld id="{50596345-6951-4053-B730-8936FB386648}" type="slidenum">
              <a:rPr lang="en-GB" smtClean="0"/>
              <a:t>3</a:t>
            </a:fld>
            <a:endParaRPr lang="en-GB"/>
          </a:p>
        </p:txBody>
      </p:sp>
    </p:spTree>
    <p:extLst>
      <p:ext uri="{BB962C8B-B14F-4D97-AF65-F5344CB8AC3E}">
        <p14:creationId xmlns:p14="http://schemas.microsoft.com/office/powerpoint/2010/main" val="14074274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Israel continued to build</a:t>
            </a:r>
            <a:r>
              <a:rPr lang="en-US" baseline="0" dirty="0" smtClean="0"/>
              <a:t> settlements and infrastructure in the West Bank.</a:t>
            </a:r>
            <a:endParaRPr lang="en-GB" dirty="0"/>
          </a:p>
        </p:txBody>
      </p:sp>
      <p:sp>
        <p:nvSpPr>
          <p:cNvPr id="4" name="Slide Number Placeholder 3"/>
          <p:cNvSpPr>
            <a:spLocks noGrp="1"/>
          </p:cNvSpPr>
          <p:nvPr>
            <p:ph type="sldNum" sz="quarter" idx="10"/>
          </p:nvPr>
        </p:nvSpPr>
        <p:spPr/>
        <p:txBody>
          <a:bodyPr/>
          <a:lstStyle/>
          <a:p>
            <a:fld id="{03DFE25D-7980-4FCA-8322-930BE6A3A1A1}" type="slidenum">
              <a:rPr lang="en-GB" smtClean="0"/>
              <a:t>14</a:t>
            </a:fld>
            <a:endParaRPr lang="en-GB"/>
          </a:p>
        </p:txBody>
      </p:sp>
    </p:spTree>
    <p:extLst>
      <p:ext uri="{BB962C8B-B14F-4D97-AF65-F5344CB8AC3E}">
        <p14:creationId xmlns:p14="http://schemas.microsoft.com/office/powerpoint/2010/main" val="24442493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Palestinian</a:t>
            </a:r>
            <a:r>
              <a:rPr lang="en-US" baseline="0" dirty="0" smtClean="0"/>
              <a:t> Authority has a poor human rights record.</a:t>
            </a:r>
            <a:endParaRPr lang="en-GB" dirty="0"/>
          </a:p>
        </p:txBody>
      </p:sp>
      <p:sp>
        <p:nvSpPr>
          <p:cNvPr id="4" name="Slide Number Placeholder 3"/>
          <p:cNvSpPr>
            <a:spLocks noGrp="1"/>
          </p:cNvSpPr>
          <p:nvPr>
            <p:ph type="sldNum" sz="quarter" idx="10"/>
          </p:nvPr>
        </p:nvSpPr>
        <p:spPr/>
        <p:txBody>
          <a:bodyPr/>
          <a:lstStyle/>
          <a:p>
            <a:fld id="{03DFE25D-7980-4FCA-8322-930BE6A3A1A1}" type="slidenum">
              <a:rPr lang="en-GB" smtClean="0"/>
              <a:t>15</a:t>
            </a:fld>
            <a:endParaRPr lang="en-GB"/>
          </a:p>
        </p:txBody>
      </p:sp>
    </p:spTree>
    <p:extLst>
      <p:ext uri="{BB962C8B-B14F-4D97-AF65-F5344CB8AC3E}">
        <p14:creationId xmlns:p14="http://schemas.microsoft.com/office/powerpoint/2010/main" val="34779777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http://www.geneva-accord.org/mainmenu/december-poll-53-of-palestinians-support-mutual-recognition-of-israel-as-state-of-jewish-people-and-palestine-as-the-state-of-palestinian-people</a:t>
            </a:r>
            <a:endParaRPr lang="en-GB" dirty="0"/>
          </a:p>
        </p:txBody>
      </p:sp>
      <p:sp>
        <p:nvSpPr>
          <p:cNvPr id="4" name="Slide Number Placeholder 3"/>
          <p:cNvSpPr>
            <a:spLocks noGrp="1"/>
          </p:cNvSpPr>
          <p:nvPr>
            <p:ph type="sldNum" sz="quarter" idx="10"/>
          </p:nvPr>
        </p:nvSpPr>
        <p:spPr/>
        <p:txBody>
          <a:bodyPr/>
          <a:lstStyle/>
          <a:p>
            <a:fld id="{03DFE25D-7980-4FCA-8322-930BE6A3A1A1}" type="slidenum">
              <a:rPr lang="en-GB" smtClean="0"/>
              <a:t>16</a:t>
            </a:fld>
            <a:endParaRPr lang="en-GB"/>
          </a:p>
        </p:txBody>
      </p:sp>
    </p:spTree>
    <p:extLst>
      <p:ext uri="{BB962C8B-B14F-4D97-AF65-F5344CB8AC3E}">
        <p14:creationId xmlns:p14="http://schemas.microsoft.com/office/powerpoint/2010/main" val="37372664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atin typeface="Arial" panose="020B0604020202020204" pitchFamily="34" charset="0"/>
                <a:cs typeface="Arial" panose="020B0604020202020204" pitchFamily="34" charset="0"/>
              </a:defRPr>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2A44785D-D869-4A44-B3B7-98F1CFC3536A}" type="datetime1">
              <a:rPr lang="en-GB" smtClean="0"/>
              <a:t>08/05/2019</a:t>
            </a:fld>
            <a:endParaRPr lang="en-GB" dirty="0"/>
          </a:p>
        </p:txBody>
      </p:sp>
      <p:sp>
        <p:nvSpPr>
          <p:cNvPr id="5" name="Footer Placeholder 4"/>
          <p:cNvSpPr>
            <a:spLocks noGrp="1"/>
          </p:cNvSpPr>
          <p:nvPr>
            <p:ph type="ftr" sz="quarter" idx="11"/>
          </p:nvPr>
        </p:nvSpPr>
        <p:spPr/>
        <p:txBody>
          <a:bodyPr/>
          <a:lstStyle>
            <a:lvl1pPr>
              <a:defRPr>
                <a:solidFill>
                  <a:schemeClr val="tx1"/>
                </a:solidFill>
                <a:latin typeface="Arial" panose="020B0604020202020204" pitchFamily="34" charset="0"/>
                <a:cs typeface="Arial" panose="020B0604020202020204" pitchFamily="34" charset="0"/>
              </a:defRPr>
            </a:lvl1pPr>
          </a:lstStyle>
          <a:p>
            <a:r>
              <a:rPr lang="en-US" dirty="0" smtClean="0"/>
              <a:t>All resources at </a:t>
            </a:r>
            <a:r>
              <a:rPr lang="en-US" b="1" dirty="0" smtClean="0"/>
              <a:t>quaker.org.uk/teaching</a:t>
            </a:r>
            <a:endParaRPr lang="en-GB" b="1" dirty="0"/>
          </a:p>
        </p:txBody>
      </p:sp>
      <p:sp>
        <p:nvSpPr>
          <p:cNvPr id="6" name="Slide Number Placehold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DF59AB74-29FF-45E8-9BA6-7B55AB4C6174}" type="slidenum">
              <a:rPr lang="en-GB" smtClean="0"/>
              <a:pPr/>
              <a:t>‹#›</a:t>
            </a:fld>
            <a:endParaRPr lang="en-GB"/>
          </a:p>
        </p:txBody>
      </p:sp>
    </p:spTree>
    <p:extLst>
      <p:ext uri="{BB962C8B-B14F-4D97-AF65-F5344CB8AC3E}">
        <p14:creationId xmlns:p14="http://schemas.microsoft.com/office/powerpoint/2010/main" val="35048934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8B0C3B1-2EA0-470B-AFB7-8A8E697BAABD}" type="datetime1">
              <a:rPr lang="en-GB" smtClean="0"/>
              <a:t>08/05/2019</a:t>
            </a:fld>
            <a:endParaRPr lang="en-GB"/>
          </a:p>
        </p:txBody>
      </p:sp>
      <p:sp>
        <p:nvSpPr>
          <p:cNvPr id="5" name="Footer Placeholder 4"/>
          <p:cNvSpPr>
            <a:spLocks noGrp="1"/>
          </p:cNvSpPr>
          <p:nvPr>
            <p:ph type="ftr" sz="quarter" idx="11"/>
          </p:nvPr>
        </p:nvSpPr>
        <p:spPr/>
        <p:txBody>
          <a:bodyPr/>
          <a:lstStyle/>
          <a:p>
            <a:r>
              <a:rPr lang="en-GB" smtClean="0"/>
              <a:t>All resources at quaker.org.uk/teaching</a:t>
            </a:r>
            <a:endParaRPr lang="en-GB"/>
          </a:p>
        </p:txBody>
      </p:sp>
      <p:sp>
        <p:nvSpPr>
          <p:cNvPr id="6" name="Slide Number Placeholder 5"/>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36832509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8CDA5A9-827C-4842-9E96-E62351E70F88}" type="datetime1">
              <a:rPr lang="en-GB" smtClean="0"/>
              <a:t>08/05/2019</a:t>
            </a:fld>
            <a:endParaRPr lang="en-GB"/>
          </a:p>
        </p:txBody>
      </p:sp>
      <p:sp>
        <p:nvSpPr>
          <p:cNvPr id="5" name="Footer Placeholder 4"/>
          <p:cNvSpPr>
            <a:spLocks noGrp="1"/>
          </p:cNvSpPr>
          <p:nvPr>
            <p:ph type="ftr" sz="quarter" idx="11"/>
          </p:nvPr>
        </p:nvSpPr>
        <p:spPr/>
        <p:txBody>
          <a:bodyPr/>
          <a:lstStyle/>
          <a:p>
            <a:r>
              <a:rPr lang="en-GB" smtClean="0"/>
              <a:t>All resources at quaker.org.uk/teaching</a:t>
            </a:r>
            <a:endParaRPr lang="en-GB"/>
          </a:p>
        </p:txBody>
      </p:sp>
      <p:sp>
        <p:nvSpPr>
          <p:cNvPr id="6" name="Slide Number Placeholder 5"/>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29309495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24417" y="260350"/>
            <a:ext cx="10972800" cy="1143000"/>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609600" y="1600201"/>
            <a:ext cx="10972800" cy="452596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fld id="{2E071E65-F74B-4EC4-A1B9-8BED8D0C3D45}" type="datetime1">
              <a:rPr lang="en-GB" smtClean="0"/>
              <a:t>08/05/2019</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GB" smtClean="0"/>
              <a:t>All resources at quaker.org.uk/teaching</a:t>
            </a: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ED8C246-C297-4005-A076-ED97EA781C26}" type="slidenum">
              <a:rPr lang="en-GB" altLang="en-US"/>
              <a:pPr>
                <a:defRPr/>
              </a:pPr>
              <a:t>‹#›</a:t>
            </a:fld>
            <a:endParaRPr lang="en-GB" altLang="en-US"/>
          </a:p>
        </p:txBody>
      </p:sp>
    </p:spTree>
    <p:extLst>
      <p:ext uri="{BB962C8B-B14F-4D97-AF65-F5344CB8AC3E}">
        <p14:creationId xmlns:p14="http://schemas.microsoft.com/office/powerpoint/2010/main" val="2016415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6035C18-94F6-4EB2-8E79-B2A97B9550D3}" type="datetime1">
              <a:rPr lang="en-GB" smtClean="0"/>
              <a:t>08/05/2019</a:t>
            </a:fld>
            <a:endParaRPr lang="en-GB"/>
          </a:p>
        </p:txBody>
      </p:sp>
      <p:sp>
        <p:nvSpPr>
          <p:cNvPr id="5" name="Footer Placeholder 4"/>
          <p:cNvSpPr>
            <a:spLocks noGrp="1"/>
          </p:cNvSpPr>
          <p:nvPr>
            <p:ph type="ftr" sz="quarter" idx="11"/>
          </p:nvPr>
        </p:nvSpPr>
        <p:spPr/>
        <p:txBody>
          <a:bodyPr/>
          <a:lstStyle/>
          <a:p>
            <a:r>
              <a:rPr lang="en-US" smtClean="0"/>
              <a:t>All resources at quaker.org.uk/teaching</a:t>
            </a:r>
            <a:endParaRPr lang="en-GB" dirty="0"/>
          </a:p>
        </p:txBody>
      </p:sp>
      <p:sp>
        <p:nvSpPr>
          <p:cNvPr id="6" name="Slide Number Placeholder 5"/>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7827015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9BE6E66-8B25-4D4E-B2DB-42C10F565D53}" type="datetime1">
              <a:rPr lang="en-GB" smtClean="0"/>
              <a:t>08/05/2019</a:t>
            </a:fld>
            <a:endParaRPr lang="en-GB"/>
          </a:p>
        </p:txBody>
      </p:sp>
      <p:sp>
        <p:nvSpPr>
          <p:cNvPr id="5" name="Footer Placeholder 4"/>
          <p:cNvSpPr>
            <a:spLocks noGrp="1"/>
          </p:cNvSpPr>
          <p:nvPr>
            <p:ph type="ftr" sz="quarter" idx="11"/>
          </p:nvPr>
        </p:nvSpPr>
        <p:spPr/>
        <p:txBody>
          <a:bodyPr/>
          <a:lstStyle/>
          <a:p>
            <a:r>
              <a:rPr lang="en-GB" smtClean="0"/>
              <a:t>All resources at quaker.org.uk/teaching</a:t>
            </a:r>
            <a:endParaRPr lang="en-GB"/>
          </a:p>
        </p:txBody>
      </p:sp>
      <p:sp>
        <p:nvSpPr>
          <p:cNvPr id="6" name="Slide Number Placeholder 5"/>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1097704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527E663-1AB2-48D4-BCBF-30BDAED769BB}" type="datetime1">
              <a:rPr lang="en-GB" smtClean="0"/>
              <a:t>08/05/2019</a:t>
            </a:fld>
            <a:endParaRPr lang="en-GB"/>
          </a:p>
        </p:txBody>
      </p:sp>
      <p:sp>
        <p:nvSpPr>
          <p:cNvPr id="6" name="Footer Placeholder 5"/>
          <p:cNvSpPr>
            <a:spLocks noGrp="1"/>
          </p:cNvSpPr>
          <p:nvPr>
            <p:ph type="ftr" sz="quarter" idx="11"/>
          </p:nvPr>
        </p:nvSpPr>
        <p:spPr/>
        <p:txBody>
          <a:bodyPr/>
          <a:lstStyle/>
          <a:p>
            <a:r>
              <a:rPr lang="en-GB" smtClean="0"/>
              <a:t>All resources at quaker.org.uk/teaching</a:t>
            </a:r>
            <a:endParaRPr lang="en-GB"/>
          </a:p>
        </p:txBody>
      </p:sp>
      <p:sp>
        <p:nvSpPr>
          <p:cNvPr id="7" name="Slide Number Placeholder 6"/>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26442982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B4262F0-54C4-4822-A9A1-1B1E43AE4D5E}" type="datetime1">
              <a:rPr lang="en-GB" smtClean="0"/>
              <a:t>08/05/2019</a:t>
            </a:fld>
            <a:endParaRPr lang="en-GB"/>
          </a:p>
        </p:txBody>
      </p:sp>
      <p:sp>
        <p:nvSpPr>
          <p:cNvPr id="8" name="Footer Placeholder 7"/>
          <p:cNvSpPr>
            <a:spLocks noGrp="1"/>
          </p:cNvSpPr>
          <p:nvPr>
            <p:ph type="ftr" sz="quarter" idx="11"/>
          </p:nvPr>
        </p:nvSpPr>
        <p:spPr/>
        <p:txBody>
          <a:bodyPr/>
          <a:lstStyle/>
          <a:p>
            <a:r>
              <a:rPr lang="en-GB" smtClean="0"/>
              <a:t>All resources at quaker.org.uk/teaching</a:t>
            </a:r>
            <a:endParaRPr lang="en-GB"/>
          </a:p>
        </p:txBody>
      </p:sp>
      <p:sp>
        <p:nvSpPr>
          <p:cNvPr id="9" name="Slide Number Placeholder 8"/>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22233089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7CCEB18-67FE-4B61-8F2B-F5C612A8FF99}" type="datetime1">
              <a:rPr lang="en-GB" smtClean="0"/>
              <a:t>08/05/2019</a:t>
            </a:fld>
            <a:endParaRPr lang="en-GB"/>
          </a:p>
        </p:txBody>
      </p:sp>
      <p:sp>
        <p:nvSpPr>
          <p:cNvPr id="4" name="Footer Placeholder 3"/>
          <p:cNvSpPr>
            <a:spLocks noGrp="1"/>
          </p:cNvSpPr>
          <p:nvPr>
            <p:ph type="ftr" sz="quarter" idx="11"/>
          </p:nvPr>
        </p:nvSpPr>
        <p:spPr/>
        <p:txBody>
          <a:bodyPr/>
          <a:lstStyle/>
          <a:p>
            <a:r>
              <a:rPr lang="en-GB" smtClean="0"/>
              <a:t>All resources at quaker.org.uk/teaching</a:t>
            </a:r>
            <a:endParaRPr lang="en-GB"/>
          </a:p>
        </p:txBody>
      </p:sp>
      <p:sp>
        <p:nvSpPr>
          <p:cNvPr id="5" name="Slide Number Placeholder 4"/>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2828628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07619D-F2E9-41A3-959D-F21E9C1CC28D}" type="datetime1">
              <a:rPr lang="en-GB" smtClean="0"/>
              <a:t>08/05/2019</a:t>
            </a:fld>
            <a:endParaRPr lang="en-GB"/>
          </a:p>
        </p:txBody>
      </p:sp>
      <p:sp>
        <p:nvSpPr>
          <p:cNvPr id="3" name="Footer Placeholder 2"/>
          <p:cNvSpPr>
            <a:spLocks noGrp="1"/>
          </p:cNvSpPr>
          <p:nvPr>
            <p:ph type="ftr" sz="quarter" idx="11"/>
          </p:nvPr>
        </p:nvSpPr>
        <p:spPr/>
        <p:txBody>
          <a:bodyPr/>
          <a:lstStyle/>
          <a:p>
            <a:r>
              <a:rPr lang="en-GB" smtClean="0"/>
              <a:t>All resources at quaker.org.uk/teaching</a:t>
            </a:r>
            <a:endParaRPr lang="en-GB"/>
          </a:p>
        </p:txBody>
      </p:sp>
      <p:sp>
        <p:nvSpPr>
          <p:cNvPr id="4" name="Slide Number Placeholder 3"/>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24105974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5EF70E9-83D4-4940-A916-A00F4AF698B9}" type="datetime1">
              <a:rPr lang="en-GB" smtClean="0"/>
              <a:t>08/05/2019</a:t>
            </a:fld>
            <a:endParaRPr lang="en-GB"/>
          </a:p>
        </p:txBody>
      </p:sp>
      <p:sp>
        <p:nvSpPr>
          <p:cNvPr id="6" name="Footer Placeholder 5"/>
          <p:cNvSpPr>
            <a:spLocks noGrp="1"/>
          </p:cNvSpPr>
          <p:nvPr>
            <p:ph type="ftr" sz="quarter" idx="11"/>
          </p:nvPr>
        </p:nvSpPr>
        <p:spPr/>
        <p:txBody>
          <a:bodyPr/>
          <a:lstStyle/>
          <a:p>
            <a:r>
              <a:rPr lang="en-GB" smtClean="0"/>
              <a:t>All resources at quaker.org.uk/teaching</a:t>
            </a:r>
            <a:endParaRPr lang="en-GB"/>
          </a:p>
        </p:txBody>
      </p:sp>
      <p:sp>
        <p:nvSpPr>
          <p:cNvPr id="7" name="Slide Number Placeholder 6"/>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23994200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CAECD75-1A22-4722-997E-6A1A52B8B4B1}" type="datetime1">
              <a:rPr lang="en-GB" smtClean="0"/>
              <a:t>08/05/2019</a:t>
            </a:fld>
            <a:endParaRPr lang="en-GB"/>
          </a:p>
        </p:txBody>
      </p:sp>
      <p:sp>
        <p:nvSpPr>
          <p:cNvPr id="6" name="Footer Placeholder 5"/>
          <p:cNvSpPr>
            <a:spLocks noGrp="1"/>
          </p:cNvSpPr>
          <p:nvPr>
            <p:ph type="ftr" sz="quarter" idx="11"/>
          </p:nvPr>
        </p:nvSpPr>
        <p:spPr/>
        <p:txBody>
          <a:bodyPr/>
          <a:lstStyle/>
          <a:p>
            <a:r>
              <a:rPr lang="en-GB" smtClean="0"/>
              <a:t>All resources at quaker.org.uk/teaching</a:t>
            </a:r>
            <a:endParaRPr lang="en-GB"/>
          </a:p>
        </p:txBody>
      </p:sp>
      <p:sp>
        <p:nvSpPr>
          <p:cNvPr id="7" name="Slide Number Placeholder 6"/>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24381010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3CF2E46C-1B47-44B0-906E-13B7DB5ACC0C}" type="datetime1">
              <a:rPr lang="en-GB" smtClean="0"/>
              <a:t>08/05/2019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2">
                    <a:lumMod val="75000"/>
                  </a:schemeClr>
                </a:solidFill>
                <a:latin typeface="Arial" panose="020B0604020202020204" pitchFamily="34" charset="0"/>
                <a:cs typeface="Arial" panose="020B0604020202020204" pitchFamily="34" charset="0"/>
              </a:defRPr>
            </a:lvl1pPr>
          </a:lstStyle>
          <a:p>
            <a:r>
              <a:rPr lang="en-US" dirty="0" smtClean="0"/>
              <a:t>All resources at quaker.org.uk/teaching</a:t>
            </a:r>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2400">
                <a:solidFill>
                  <a:schemeClr val="accent2"/>
                </a:solidFill>
                <a:latin typeface="Arial" panose="020B0604020202020204" pitchFamily="34" charset="0"/>
                <a:cs typeface="Arial" panose="020B0604020202020204" pitchFamily="34" charset="0"/>
              </a:defRPr>
            </a:lvl1pPr>
          </a:lstStyle>
          <a:p>
            <a:fld id="{DF59AB74-29FF-45E8-9BA6-7B55AB4C6174}" type="slidenum">
              <a:rPr lang="en-GB" smtClean="0"/>
              <a:pPr/>
              <a:t>‹#›</a:t>
            </a:fld>
            <a:endParaRPr lang="en-GB"/>
          </a:p>
        </p:txBody>
      </p:sp>
      <p:pic>
        <p:nvPicPr>
          <p:cNvPr id="7" name="Picture 6"/>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29876" y="100744"/>
            <a:ext cx="2429325" cy="178800"/>
          </a:xfrm>
          <a:prstGeom prst="rect">
            <a:avLst/>
          </a:prstGeom>
        </p:spPr>
      </p:pic>
      <p:sp>
        <p:nvSpPr>
          <p:cNvPr id="8" name="Rectángulo 4">
            <a:extLst>
              <a:ext uri="{FF2B5EF4-FFF2-40B4-BE49-F238E27FC236}">
                <a16:creationId xmlns:a16="http://schemas.microsoft.com/office/drawing/2014/main" id="{E422FF4E-F7B1-3D41-B89A-CE5EAEB4AA76}"/>
              </a:ext>
            </a:extLst>
          </p:cNvPr>
          <p:cNvSpPr/>
          <p:nvPr userDrawn="1"/>
        </p:nvSpPr>
        <p:spPr>
          <a:xfrm>
            <a:off x="0" y="0"/>
            <a:ext cx="12192000" cy="5118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9" name="Imagen 12">
            <a:extLst>
              <a:ext uri="{FF2B5EF4-FFF2-40B4-BE49-F238E27FC236}">
                <a16:creationId xmlns:a16="http://schemas.microsoft.com/office/drawing/2014/main" id="{CF993381-661A-1749-A408-7710E5ABC799}"/>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8604845" y="303692"/>
            <a:ext cx="3190207" cy="233993"/>
          </a:xfrm>
          <a:prstGeom prst="rect">
            <a:avLst/>
          </a:prstGeom>
        </p:spPr>
      </p:pic>
    </p:spTree>
    <p:extLst>
      <p:ext uri="{BB962C8B-B14F-4D97-AF65-F5344CB8AC3E}">
        <p14:creationId xmlns:p14="http://schemas.microsoft.com/office/powerpoint/2010/main" val="40418573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youtube.com/watch?v=nERZr_d343w"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GB"/>
          </a:p>
        </p:txBody>
      </p:sp>
      <p:pic>
        <p:nvPicPr>
          <p:cNvPr id="3074" name="Picture 2" descr="Image result for oslo peace accord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210" y="-1011676"/>
            <a:ext cx="12243210" cy="8356059"/>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a:extLst>
              <a:ext uri="{FF2B5EF4-FFF2-40B4-BE49-F238E27FC236}">
                <a16:creationId xmlns:a16="http://schemas.microsoft.com/office/drawing/2014/main" id="{752AFA30-6A3F-ED4D-A97D-EBC959DA2B60}"/>
              </a:ext>
            </a:extLst>
          </p:cNvPr>
          <p:cNvSpPr/>
          <p:nvPr/>
        </p:nvSpPr>
        <p:spPr>
          <a:xfrm>
            <a:off x="-1" y="2505204"/>
            <a:ext cx="6206647" cy="36638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Imagen 12">
            <a:extLst>
              <a:ext uri="{FF2B5EF4-FFF2-40B4-BE49-F238E27FC236}">
                <a16:creationId xmlns:a16="http://schemas.microsoft.com/office/drawing/2014/main" id="{5B1B6E62-9462-D54C-9E87-B042BC1EC26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1839" y="5721969"/>
            <a:ext cx="2358732" cy="173007"/>
          </a:xfrm>
          <a:prstGeom prst="rect">
            <a:avLst/>
          </a:prstGeom>
        </p:spPr>
      </p:pic>
      <p:sp>
        <p:nvSpPr>
          <p:cNvPr id="7" name="Subtítulo 15">
            <a:extLst>
              <a:ext uri="{FF2B5EF4-FFF2-40B4-BE49-F238E27FC236}">
                <a16:creationId xmlns:a16="http://schemas.microsoft.com/office/drawing/2014/main" id="{4BFE9A4D-D987-F340-99F8-5E08AE1EC3A2}"/>
              </a:ext>
            </a:extLst>
          </p:cNvPr>
          <p:cNvSpPr txBox="1">
            <a:spLocks/>
          </p:cNvSpPr>
          <p:nvPr/>
        </p:nvSpPr>
        <p:spPr>
          <a:xfrm>
            <a:off x="251563" y="2844833"/>
            <a:ext cx="5703518" cy="1716847"/>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6000" b="1" dirty="0" smtClean="0">
                <a:solidFill>
                  <a:schemeClr val="bg1"/>
                </a:solidFill>
                <a:latin typeface="Arial" panose="020B0604020202020204" pitchFamily="34" charset="0"/>
                <a:cs typeface="Arial" panose="020B0604020202020204" pitchFamily="34" charset="0"/>
              </a:rPr>
              <a:t>The Oslo </a:t>
            </a:r>
            <a:r>
              <a:rPr lang="es-ES" sz="6000" b="1" dirty="0" err="1" smtClean="0">
                <a:solidFill>
                  <a:schemeClr val="bg1"/>
                </a:solidFill>
                <a:latin typeface="Arial" panose="020B0604020202020204" pitchFamily="34" charset="0"/>
                <a:cs typeface="Arial" panose="020B0604020202020204" pitchFamily="34" charset="0"/>
              </a:rPr>
              <a:t>Accords</a:t>
            </a:r>
            <a:r>
              <a:rPr lang="es-ES" sz="6000" b="1" dirty="0" smtClean="0">
                <a:solidFill>
                  <a:schemeClr val="bg1"/>
                </a:solidFill>
                <a:latin typeface="Arial" panose="020B0604020202020204" pitchFamily="34" charset="0"/>
                <a:cs typeface="Arial" panose="020B0604020202020204" pitchFamily="34" charset="0"/>
              </a:rPr>
              <a:t>.</a:t>
            </a:r>
            <a:endParaRPr lang="es-ES" sz="6000" b="1" dirty="0">
              <a:solidFill>
                <a:schemeClr val="bg1"/>
              </a:solidFill>
              <a:latin typeface="Arial" panose="020B0604020202020204" pitchFamily="34" charset="0"/>
              <a:cs typeface="Arial" panose="020B0604020202020204" pitchFamily="34" charset="0"/>
            </a:endParaRPr>
          </a:p>
        </p:txBody>
      </p:sp>
      <p:sp>
        <p:nvSpPr>
          <p:cNvPr id="8" name="Subtítulo 15">
            <a:extLst>
              <a:ext uri="{FF2B5EF4-FFF2-40B4-BE49-F238E27FC236}">
                <a16:creationId xmlns:a16="http://schemas.microsoft.com/office/drawing/2014/main" id="{B7724BC2-CF42-D14A-B8DC-8AD236C5ED7F}"/>
              </a:ext>
            </a:extLst>
          </p:cNvPr>
          <p:cNvSpPr txBox="1">
            <a:spLocks/>
          </p:cNvSpPr>
          <p:nvPr/>
        </p:nvSpPr>
        <p:spPr>
          <a:xfrm>
            <a:off x="251563" y="4561681"/>
            <a:ext cx="5703518" cy="136800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pPr>
            <a:r>
              <a:rPr lang="en-US" sz="1600" dirty="0" smtClean="0">
                <a:solidFill>
                  <a:schemeClr val="bg1"/>
                </a:solidFill>
                <a:latin typeface="Arial" panose="020B0604020202020204" pitchFamily="34" charset="0"/>
                <a:cs typeface="Arial" panose="020B0604020202020204" pitchFamily="34" charset="0"/>
              </a:rPr>
              <a:t>Were the famous negotiations a step towards peace?</a:t>
            </a:r>
            <a:endParaRPr lang="en-GB" sz="1600" dirty="0">
              <a:solidFill>
                <a:schemeClr val="bg1"/>
              </a:solidFill>
              <a:latin typeface="Arial" panose="020B0604020202020204" pitchFamily="34" charset="0"/>
              <a:cs typeface="Arial" panose="020B0604020202020204" pitchFamily="34" charset="0"/>
            </a:endParaRPr>
          </a:p>
        </p:txBody>
      </p:sp>
      <p:sp>
        <p:nvSpPr>
          <p:cNvPr id="4" name="Title 3"/>
          <p:cNvSpPr>
            <a:spLocks noGrp="1"/>
          </p:cNvSpPr>
          <p:nvPr>
            <p:ph type="ctrTitle"/>
          </p:nvPr>
        </p:nvSpPr>
        <p:spPr/>
        <p:txBody>
          <a:bodyPr/>
          <a:lstStyle/>
          <a:p>
            <a:endParaRPr lang="en-GB" dirty="0"/>
          </a:p>
        </p:txBody>
      </p:sp>
      <p:sp>
        <p:nvSpPr>
          <p:cNvPr id="9" name="Footer Placeholder 8"/>
          <p:cNvSpPr>
            <a:spLocks noGrp="1"/>
          </p:cNvSpPr>
          <p:nvPr>
            <p:ph type="ftr" sz="quarter" idx="11"/>
          </p:nvPr>
        </p:nvSpPr>
        <p:spPr/>
        <p:txBody>
          <a:bodyPr/>
          <a:lstStyle/>
          <a:p>
            <a:r>
              <a:rPr lang="en-US" smtClean="0"/>
              <a:t>All resources at </a:t>
            </a:r>
            <a:r>
              <a:rPr lang="en-US" b="1" smtClean="0"/>
              <a:t>quaker.org.uk/teaching</a:t>
            </a:r>
            <a:endParaRPr lang="en-GB" b="1" dirty="0"/>
          </a:p>
        </p:txBody>
      </p:sp>
      <p:sp>
        <p:nvSpPr>
          <p:cNvPr id="10" name="Slide Number Placeholder 9"/>
          <p:cNvSpPr>
            <a:spLocks noGrp="1"/>
          </p:cNvSpPr>
          <p:nvPr>
            <p:ph type="sldNum" sz="quarter" idx="12"/>
          </p:nvPr>
        </p:nvSpPr>
        <p:spPr/>
        <p:txBody>
          <a:bodyPr/>
          <a:lstStyle/>
          <a:p>
            <a:fld id="{DF59AB74-29FF-45E8-9BA6-7B55AB4C6174}" type="slidenum">
              <a:rPr lang="en-GB" smtClean="0"/>
              <a:pPr/>
              <a:t>1</a:t>
            </a:fld>
            <a:endParaRPr lang="en-GB"/>
          </a:p>
        </p:txBody>
      </p:sp>
    </p:spTree>
    <p:extLst>
      <p:ext uri="{BB962C8B-B14F-4D97-AF65-F5344CB8AC3E}">
        <p14:creationId xmlns:p14="http://schemas.microsoft.com/office/powerpoint/2010/main" val="12386243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4"/>
          <p:cNvSpPr>
            <a:spLocks noGrp="1" noChangeArrowheads="1"/>
          </p:cNvSpPr>
          <p:nvPr>
            <p:ph type="title"/>
          </p:nvPr>
        </p:nvSpPr>
        <p:spPr>
          <a:xfrm>
            <a:off x="3792539" y="-1323975"/>
            <a:ext cx="4752975" cy="431800"/>
          </a:xfrm>
        </p:spPr>
        <p:txBody>
          <a:bodyPr>
            <a:normAutofit fontScale="90000"/>
          </a:bodyPr>
          <a:lstStyle/>
          <a:p>
            <a:pPr eaLnBrk="1" hangingPunct="1"/>
            <a:r>
              <a:rPr lang="en-GB" altLang="en-US" sz="4000"/>
              <a:t>What will happen when there’s conflict?</a:t>
            </a:r>
          </a:p>
        </p:txBody>
      </p:sp>
      <p:graphicFrame>
        <p:nvGraphicFramePr>
          <p:cNvPr id="8270" name="Group 78"/>
          <p:cNvGraphicFramePr>
            <a:graphicFrameLocks noGrp="1"/>
          </p:cNvGraphicFramePr>
          <p:nvPr>
            <p:ph idx="1"/>
          </p:nvPr>
        </p:nvGraphicFramePr>
        <p:xfrm>
          <a:off x="0" y="446010"/>
          <a:ext cx="12192000" cy="5778576"/>
        </p:xfrm>
        <a:graphic>
          <a:graphicData uri="http://schemas.openxmlformats.org/drawingml/2006/table">
            <a:tbl>
              <a:tblPr/>
              <a:tblGrid>
                <a:gridCol w="2116193">
                  <a:extLst>
                    <a:ext uri="{9D8B030D-6E8A-4147-A177-3AD203B41FA5}">
                      <a16:colId xmlns:a16="http://schemas.microsoft.com/office/drawing/2014/main" val="20000"/>
                    </a:ext>
                  </a:extLst>
                </a:gridCol>
                <a:gridCol w="5599507">
                  <a:extLst>
                    <a:ext uri="{9D8B030D-6E8A-4147-A177-3AD203B41FA5}">
                      <a16:colId xmlns:a16="http://schemas.microsoft.com/office/drawing/2014/main" val="20001"/>
                    </a:ext>
                  </a:extLst>
                </a:gridCol>
                <a:gridCol w="4476300">
                  <a:extLst>
                    <a:ext uri="{9D8B030D-6E8A-4147-A177-3AD203B41FA5}">
                      <a16:colId xmlns:a16="http://schemas.microsoft.com/office/drawing/2014/main" val="20002"/>
                    </a:ext>
                  </a:extLst>
                </a:gridCol>
              </a:tblGrid>
              <a:tr h="728663">
                <a:tc rowSpan="2">
                  <a:txBody>
                    <a:bodyPr/>
                    <a:lstStyle/>
                    <a:p>
                      <a:pPr marL="0" marR="0" lvl="0" indent="12700" algn="l" defTabSz="914400" rtl="0" eaLnBrk="1" fontAlgn="base" latinLnBrk="0" hangingPunct="1">
                        <a:lnSpc>
                          <a:spcPct val="100000"/>
                        </a:lnSpc>
                        <a:spcBef>
                          <a:spcPct val="0"/>
                        </a:spcBef>
                        <a:spcAft>
                          <a:spcPct val="0"/>
                        </a:spcAft>
                        <a:buClrTx/>
                        <a:buSzTx/>
                        <a:buFontTx/>
                        <a:buNone/>
                        <a:tabLst/>
                        <a:defRPr/>
                      </a:pPr>
                      <a:r>
                        <a:rPr kumimoji="0" lang="en-GB" sz="1800"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rPr>
                        <a:t>Palestinian Liberation Organisation and the people it represents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BD4B4"/>
                    </a:solidFill>
                  </a:tcPr>
                </a:tc>
                <a:tc gridSpan="2">
                  <a:txBody>
                    <a:bodyPr/>
                    <a:lstStyle/>
                    <a:p>
                      <a:pPr marL="342900" marR="0" lvl="0" indent="-342900" algn="l" defTabSz="914400" rtl="0" eaLnBrk="1" fontAlgn="base" latinLnBrk="0" hangingPunct="1">
                        <a:lnSpc>
                          <a:spcPct val="100000"/>
                        </a:lnSpc>
                        <a:spcBef>
                          <a:spcPct val="0"/>
                        </a:spcBef>
                        <a:spcAft>
                          <a:spcPct val="0"/>
                        </a:spcAft>
                        <a:buClrTx/>
                        <a:buSzTx/>
                        <a:buFontTx/>
                        <a:buNone/>
                        <a:tabLst/>
                        <a:defRPr/>
                      </a:pPr>
                      <a:r>
                        <a:rPr kumimoji="0" lang="en-GB" sz="2000" b="1"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rPr>
                        <a:t>Israeli government and the people it represents</a:t>
                      </a:r>
                      <a:endParaRPr kumimoji="0" lang="en-GB" sz="24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342900" marR="0" lvl="0" indent="-342900" algn="l"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8CCE4"/>
                    </a:solidFill>
                  </a:tcPr>
                </a:tc>
                <a:tc hMerge="1">
                  <a:txBody>
                    <a:bodyPr/>
                    <a:lstStyle/>
                    <a:p>
                      <a:endParaRPr lang="en-GB"/>
                    </a:p>
                  </a:txBody>
                  <a:tcPr/>
                </a:tc>
                <a:extLst>
                  <a:ext uri="{0D108BD9-81ED-4DB2-BD59-A6C34878D82A}">
                    <a16:rowId xmlns:a16="http://schemas.microsoft.com/office/drawing/2014/main" val="10000"/>
                  </a:ext>
                </a:extLst>
              </a:tr>
              <a:tr h="920827">
                <a:tc vMerge="1">
                  <a:txBody>
                    <a:bodyPr/>
                    <a:lstStyle/>
                    <a:p>
                      <a:endParaRPr lang="en-GB"/>
                    </a:p>
                  </a:txBody>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sz="3200" b="0"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rPr>
                        <a:t>LOSE</a:t>
                      </a:r>
                      <a:endParaRPr kumimoji="0" lang="en-GB"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8CCE4"/>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sz="3200" b="0" i="0" u="none" strike="noStrike" cap="none" normalizeH="0" baseline="0" smtClean="0">
                          <a:ln>
                            <a:noFill/>
                          </a:ln>
                          <a:solidFill>
                            <a:schemeClr val="tx1"/>
                          </a:solidFill>
                          <a:effectLst/>
                          <a:latin typeface="Arial" panose="020B0604020202020204" pitchFamily="34" charset="0"/>
                          <a:ea typeface="Calibri" pitchFamily="34" charset="0"/>
                          <a:cs typeface="Arial" panose="020B0604020202020204" pitchFamily="34" charset="0"/>
                        </a:rPr>
                        <a:t>WIN</a:t>
                      </a:r>
                      <a:endParaRPr kumimoji="0" lang="en-GB" sz="2000" b="0" i="0" u="none" strike="noStrike" cap="none" normalizeH="0" baseline="0" smtClean="0">
                        <a:ln>
                          <a:noFill/>
                        </a:ln>
                        <a:solidFill>
                          <a:schemeClr val="tx1"/>
                        </a:solidFill>
                        <a:effectLst/>
                        <a:latin typeface="Arial" pitchFamily="34" charset="0"/>
                        <a:ea typeface="Calibri"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8CCE4"/>
                    </a:solidFill>
                  </a:tcPr>
                </a:tc>
                <a:extLst>
                  <a:ext uri="{0D108BD9-81ED-4DB2-BD59-A6C34878D82A}">
                    <a16:rowId xmlns:a16="http://schemas.microsoft.com/office/drawing/2014/main" val="10001"/>
                  </a:ext>
                </a:extLst>
              </a:tr>
              <a:tr h="1951037">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sz="2800" b="0" i="0" u="none" strike="noStrike" cap="none" normalizeH="0" baseline="0" dirty="0" smtClean="0">
                          <a:ln>
                            <a:noFill/>
                          </a:ln>
                          <a:solidFill>
                            <a:schemeClr val="tx1"/>
                          </a:solidFill>
                          <a:effectLst/>
                          <a:latin typeface="Arial" panose="020B0604020202020204" pitchFamily="34" charset="0"/>
                          <a:ea typeface="Calibri" pitchFamily="34" charset="0"/>
                          <a:cs typeface="Arial" panose="020B0604020202020204" pitchFamily="34" charset="0"/>
                        </a:rPr>
                        <a:t>LOSE</a:t>
                      </a:r>
                      <a:endParaRPr kumimoji="0" lang="en-GB"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BD4B4"/>
                    </a:solidFill>
                  </a:tcPr>
                </a:tc>
                <a:tc>
                  <a:txBody>
                    <a:bodyPr/>
                    <a:lstStyle/>
                    <a:p>
                      <a:pPr marL="342900" marR="0" lvl="0" indent="19050" algn="l"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9594"/>
                    </a:solidFill>
                  </a:tcPr>
                </a:tc>
                <a:tc>
                  <a:txBody>
                    <a:bodyPr/>
                    <a:lstStyle/>
                    <a:p>
                      <a:pPr marL="342900" marR="0" lvl="0" indent="19050" algn="l"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2"/>
                  </a:ext>
                </a:extLst>
              </a:tr>
              <a:tr h="2178049">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sz="2800" b="0" i="0" u="none" strike="noStrike" cap="none" normalizeH="0" baseline="0" smtClean="0">
                          <a:ln>
                            <a:noFill/>
                          </a:ln>
                          <a:solidFill>
                            <a:schemeClr val="tx1"/>
                          </a:solidFill>
                          <a:effectLst/>
                          <a:latin typeface="Arial" panose="020B0604020202020204" pitchFamily="34" charset="0"/>
                          <a:ea typeface="Calibri" pitchFamily="34" charset="0"/>
                          <a:cs typeface="Arial" panose="020B0604020202020204" pitchFamily="34" charset="0"/>
                        </a:rPr>
                        <a:t>WIN</a:t>
                      </a:r>
                      <a:endParaRPr kumimoji="0" lang="en-GB" sz="2000" b="0" i="0" u="none" strike="noStrike" cap="none" normalizeH="0" baseline="0" smtClean="0">
                        <a:ln>
                          <a:noFill/>
                        </a:ln>
                        <a:solidFill>
                          <a:schemeClr val="tx1"/>
                        </a:solidFill>
                        <a:effectLst/>
                        <a:latin typeface="Arial" pitchFamily="34" charset="0"/>
                        <a:ea typeface="Calibri"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BD4B4"/>
                    </a:solidFill>
                  </a:tcPr>
                </a:tc>
                <a:tc>
                  <a:txBody>
                    <a:bodyPr/>
                    <a:lstStyle/>
                    <a:p>
                      <a:pPr marL="342900" marR="0" lvl="0" indent="19050" algn="l"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342900" marR="0" lvl="0" indent="19050" algn="l" defTabSz="914400" rtl="0" eaLnBrk="1" fontAlgn="base" latinLnBrk="0" hangingPunct="1">
                        <a:lnSpc>
                          <a:spcPct val="100000"/>
                        </a:lnSpc>
                        <a:spcBef>
                          <a:spcPct val="0"/>
                        </a:spcBef>
                        <a:spcAft>
                          <a:spcPct val="0"/>
                        </a:spcAft>
                        <a:buClrTx/>
                        <a:buSzTx/>
                        <a:buFontTx/>
                        <a:buNone/>
                        <a:tabLst/>
                      </a:pPr>
                      <a:endParaRPr kumimoji="0" lang="en-GB"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AF1DD"/>
                    </a:solidFill>
                  </a:tcPr>
                </a:tc>
                <a:extLst>
                  <a:ext uri="{0D108BD9-81ED-4DB2-BD59-A6C34878D82A}">
                    <a16:rowId xmlns:a16="http://schemas.microsoft.com/office/drawing/2014/main" val="10003"/>
                  </a:ext>
                </a:extLst>
              </a:tr>
            </a:tbl>
          </a:graphicData>
        </a:graphic>
      </p:graphicFrame>
      <p:sp>
        <p:nvSpPr>
          <p:cNvPr id="2" name="TextBox 1"/>
          <p:cNvSpPr txBox="1"/>
          <p:nvPr/>
        </p:nvSpPr>
        <p:spPr>
          <a:xfrm>
            <a:off x="6692900" y="6015720"/>
            <a:ext cx="5422902" cy="646331"/>
          </a:xfrm>
          <a:prstGeom prst="rect">
            <a:avLst/>
          </a:prstGeom>
          <a:solidFill>
            <a:schemeClr val="accent2"/>
          </a:solidFill>
          <a:effectLst>
            <a:outerShdw blurRad="50800" dist="38100" dir="8100000" algn="tr" rotWithShape="0">
              <a:prstClr val="black">
                <a:alpha val="40000"/>
              </a:prstClr>
            </a:outerShdw>
          </a:effectLst>
        </p:spPr>
        <p:txBody>
          <a:bodyPr wrap="square" rtlCol="0">
            <a:spAutoFit/>
          </a:bodyPr>
          <a:lstStyle/>
          <a:p>
            <a:r>
              <a:rPr lang="en-US" dirty="0" smtClean="0">
                <a:solidFill>
                  <a:schemeClr val="bg1"/>
                </a:solidFill>
                <a:latin typeface="Arial" panose="020B0604020202020204" pitchFamily="34" charset="0"/>
                <a:cs typeface="Arial" panose="020B0604020202020204" pitchFamily="34" charset="0"/>
              </a:rPr>
              <a:t>Reflect on the Oslo Accords- which quadrant would you say that agreement appears and why?</a:t>
            </a:r>
            <a:endParaRPr lang="en-GB" dirty="0">
              <a:solidFill>
                <a:schemeClr val="bg1"/>
              </a:solidFill>
              <a:latin typeface="Arial" panose="020B0604020202020204" pitchFamily="34" charset="0"/>
              <a:cs typeface="Arial" panose="020B0604020202020204" pitchFamily="34" charset="0"/>
            </a:endParaRPr>
          </a:p>
        </p:txBody>
      </p:sp>
      <p:sp>
        <p:nvSpPr>
          <p:cNvPr id="3" name="Footer Placeholder 2"/>
          <p:cNvSpPr>
            <a:spLocks noGrp="1"/>
          </p:cNvSpPr>
          <p:nvPr>
            <p:ph type="ftr" sz="quarter" idx="11"/>
          </p:nvPr>
        </p:nvSpPr>
        <p:spPr/>
        <p:txBody>
          <a:bodyPr/>
          <a:lstStyle/>
          <a:p>
            <a:pPr>
              <a:defRPr/>
            </a:pPr>
            <a:r>
              <a:rPr lang="en-GB" smtClean="0"/>
              <a:t>All resources at quaker.org.uk/teaching</a:t>
            </a:r>
            <a:endParaRPr lang="en-GB"/>
          </a:p>
        </p:txBody>
      </p:sp>
      <p:sp>
        <p:nvSpPr>
          <p:cNvPr id="4" name="Slide Number Placeholder 3"/>
          <p:cNvSpPr>
            <a:spLocks noGrp="1"/>
          </p:cNvSpPr>
          <p:nvPr>
            <p:ph type="sldNum" sz="quarter" idx="12"/>
          </p:nvPr>
        </p:nvSpPr>
        <p:spPr/>
        <p:txBody>
          <a:bodyPr/>
          <a:lstStyle/>
          <a:p>
            <a:pPr>
              <a:defRPr/>
            </a:pPr>
            <a:fld id="{5ED8C246-C297-4005-A076-ED97EA781C26}" type="slidenum">
              <a:rPr lang="en-GB" altLang="en-US" smtClean="0"/>
              <a:pPr>
                <a:defRPr/>
              </a:pPr>
              <a:t>10</a:t>
            </a:fld>
            <a:endParaRPr lang="en-GB" altLang="en-US"/>
          </a:p>
        </p:txBody>
      </p:sp>
    </p:spTree>
    <p:extLst>
      <p:ext uri="{BB962C8B-B14F-4D97-AF65-F5344CB8AC3E}">
        <p14:creationId xmlns:p14="http://schemas.microsoft.com/office/powerpoint/2010/main" val="17146810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92145"/>
            <a:ext cx="10972800" cy="1143000"/>
          </a:xfrm>
        </p:spPr>
        <p:txBody>
          <a:bodyPr>
            <a:noAutofit/>
          </a:bodyPr>
          <a:lstStyle/>
          <a:p>
            <a:pPr algn="ctr"/>
            <a:r>
              <a:rPr lang="en-US" sz="6000" b="1" dirty="0" smtClean="0">
                <a:solidFill>
                  <a:schemeClr val="accent2"/>
                </a:solidFill>
              </a:rPr>
              <a:t>What do you think happened next?</a:t>
            </a:r>
            <a:endParaRPr lang="en-GB" sz="6000" b="1" dirty="0">
              <a:solidFill>
                <a:schemeClr val="accent2"/>
              </a:solidFill>
            </a:endParaRPr>
          </a:p>
        </p:txBody>
      </p:sp>
      <p:sp>
        <p:nvSpPr>
          <p:cNvPr id="4" name="Footer Placeholder 3"/>
          <p:cNvSpPr>
            <a:spLocks noGrp="1"/>
          </p:cNvSpPr>
          <p:nvPr>
            <p:ph type="ftr" sz="quarter" idx="11"/>
          </p:nvPr>
        </p:nvSpPr>
        <p:spPr/>
        <p:txBody>
          <a:bodyPr/>
          <a:lstStyle/>
          <a:p>
            <a:pPr>
              <a:defRPr/>
            </a:pPr>
            <a:r>
              <a:rPr lang="en-US" smtClean="0"/>
              <a:t>All resources at quaker.org.uk/teaching</a:t>
            </a:r>
            <a:endParaRPr lang="en-GB" dirty="0"/>
          </a:p>
        </p:txBody>
      </p:sp>
      <p:sp>
        <p:nvSpPr>
          <p:cNvPr id="5" name="Slide Number Placeholder 4"/>
          <p:cNvSpPr>
            <a:spLocks noGrp="1"/>
          </p:cNvSpPr>
          <p:nvPr>
            <p:ph type="sldNum" sz="quarter" idx="12"/>
          </p:nvPr>
        </p:nvSpPr>
        <p:spPr/>
        <p:txBody>
          <a:bodyPr/>
          <a:lstStyle/>
          <a:p>
            <a:pPr>
              <a:defRPr/>
            </a:pPr>
            <a:fld id="{5ED8C246-C297-4005-A076-ED97EA781C26}" type="slidenum">
              <a:rPr lang="en-GB" altLang="en-US" smtClean="0"/>
              <a:pPr>
                <a:defRPr/>
              </a:pPr>
              <a:t>11</a:t>
            </a:fld>
            <a:endParaRPr lang="en-GB" altLang="en-US"/>
          </a:p>
        </p:txBody>
      </p:sp>
    </p:spTree>
    <p:extLst>
      <p:ext uri="{BB962C8B-B14F-4D97-AF65-F5344CB8AC3E}">
        <p14:creationId xmlns:p14="http://schemas.microsoft.com/office/powerpoint/2010/main" val="11366085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latin typeface="Arial" panose="020B0604020202020204" pitchFamily="34" charset="0"/>
                <a:cs typeface="Arial" panose="020B0604020202020204" pitchFamily="34" charset="0"/>
              </a:rPr>
              <a:t>Resources</a:t>
            </a:r>
            <a:r>
              <a:rPr lang="en-US" dirty="0" smtClean="0">
                <a:solidFill>
                  <a:schemeClr val="accent2"/>
                </a:solidFill>
              </a:rPr>
              <a:t>:</a:t>
            </a:r>
            <a:endParaRPr lang="en-GB" dirty="0">
              <a:solidFill>
                <a:schemeClr val="accent2"/>
              </a:solidFill>
            </a:endParaRPr>
          </a:p>
        </p:txBody>
      </p:sp>
      <p:sp>
        <p:nvSpPr>
          <p:cNvPr id="4" name="Content Placeholder 3"/>
          <p:cNvSpPr>
            <a:spLocks noGrp="1"/>
          </p:cNvSpPr>
          <p:nvPr>
            <p:ph idx="1"/>
          </p:nvPr>
        </p:nvSpPr>
        <p:spPr>
          <a:xfrm>
            <a:off x="838200" y="1457325"/>
            <a:ext cx="10515600" cy="1383969"/>
          </a:xfrm>
          <a:prstGeom prst="rect">
            <a:avLst/>
          </a:prstGeom>
        </p:spPr>
        <p:txBody>
          <a:bodyPr wrap="square">
            <a:spAutoFit/>
          </a:bodyPr>
          <a:lstStyle/>
          <a:p>
            <a:r>
              <a:rPr lang="en-GB" dirty="0" smtClean="0">
                <a:latin typeface="Arial" panose="020B0604020202020204" pitchFamily="34" charset="0"/>
                <a:cs typeface="Arial" panose="020B0604020202020204" pitchFamily="34" charset="0"/>
                <a:hlinkClick r:id="rId2"/>
              </a:rPr>
              <a:t>Video: </a:t>
            </a:r>
            <a:r>
              <a:rPr lang="en-GB" dirty="0">
                <a:latin typeface="Arial" panose="020B0604020202020204" pitchFamily="34" charset="0"/>
                <a:cs typeface="Arial" panose="020B0604020202020204" pitchFamily="34" charset="0"/>
              </a:rPr>
              <a:t>How The Oslo Accords Almost Ended The Israeli-Palestinian Conflict | </a:t>
            </a:r>
            <a:r>
              <a:rPr lang="en-GB" dirty="0" smtClean="0">
                <a:latin typeface="Arial" panose="020B0604020202020204" pitchFamily="34" charset="0"/>
                <a:cs typeface="Arial" panose="020B0604020202020204" pitchFamily="34" charset="0"/>
              </a:rPr>
              <a:t>History Channel</a:t>
            </a:r>
            <a:endParaRPr lang="en-GB" dirty="0">
              <a:latin typeface="Arial" panose="020B0604020202020204" pitchFamily="34" charset="0"/>
              <a:cs typeface="Arial" panose="020B0604020202020204" pitchFamily="34" charset="0"/>
            </a:endParaRPr>
          </a:p>
          <a:p>
            <a:r>
              <a:rPr lang="en-GB" dirty="0" smtClean="0">
                <a:latin typeface="Arial" panose="020B0604020202020204" pitchFamily="34" charset="0"/>
                <a:cs typeface="Arial" panose="020B0604020202020204" pitchFamily="34" charset="0"/>
                <a:hlinkClick r:id="rId2"/>
              </a:rPr>
              <a:t>https</a:t>
            </a:r>
            <a:r>
              <a:rPr lang="en-GB" dirty="0">
                <a:latin typeface="Arial" panose="020B0604020202020204" pitchFamily="34" charset="0"/>
                <a:cs typeface="Arial" panose="020B0604020202020204" pitchFamily="34" charset="0"/>
                <a:hlinkClick r:id="rId2"/>
              </a:rPr>
              <a:t>://</a:t>
            </a:r>
            <a:r>
              <a:rPr lang="en-GB" dirty="0" smtClean="0">
                <a:latin typeface="Arial" panose="020B0604020202020204" pitchFamily="34" charset="0"/>
                <a:cs typeface="Arial" panose="020B0604020202020204" pitchFamily="34" charset="0"/>
                <a:hlinkClick r:id="rId2"/>
              </a:rPr>
              <a:t>www.youtube.com/watch?v=nERZr_d343w</a:t>
            </a:r>
            <a:r>
              <a:rPr lang="en-GB" dirty="0" smtClean="0">
                <a:latin typeface="Arial" panose="020B0604020202020204" pitchFamily="34" charset="0"/>
                <a:cs typeface="Arial" panose="020B0604020202020204" pitchFamily="34" charset="0"/>
              </a:rPr>
              <a:t> </a:t>
            </a:r>
            <a:endParaRPr lang="en-GB" dirty="0">
              <a:latin typeface="Arial" panose="020B0604020202020204" pitchFamily="34" charset="0"/>
              <a:cs typeface="Arial" panose="020B0604020202020204" pitchFamily="34" charset="0"/>
            </a:endParaRPr>
          </a:p>
        </p:txBody>
      </p:sp>
      <p:pic>
        <p:nvPicPr>
          <p:cNvPr id="3" name="Picture 2">
            <a:hlinkClick r:id="rId2"/>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4245" y="2999249"/>
            <a:ext cx="4485572" cy="2523134"/>
          </a:xfrm>
          <a:prstGeom prst="rect">
            <a:avLst/>
          </a:prstGeom>
        </p:spPr>
      </p:pic>
      <p:sp>
        <p:nvSpPr>
          <p:cNvPr id="5" name="Footer Placeholder 4"/>
          <p:cNvSpPr>
            <a:spLocks noGrp="1"/>
          </p:cNvSpPr>
          <p:nvPr>
            <p:ph type="ftr" sz="quarter" idx="11"/>
          </p:nvPr>
        </p:nvSpPr>
        <p:spPr/>
        <p:txBody>
          <a:bodyPr/>
          <a:lstStyle/>
          <a:p>
            <a:r>
              <a:rPr lang="en-US" smtClean="0"/>
              <a:t>All resources at quaker.org.uk/teaching</a:t>
            </a:r>
            <a:endParaRPr lang="en-GB" dirty="0"/>
          </a:p>
        </p:txBody>
      </p:sp>
      <p:sp>
        <p:nvSpPr>
          <p:cNvPr id="6" name="Slide Number Placeholder 5"/>
          <p:cNvSpPr>
            <a:spLocks noGrp="1"/>
          </p:cNvSpPr>
          <p:nvPr>
            <p:ph type="sldNum" sz="quarter" idx="12"/>
          </p:nvPr>
        </p:nvSpPr>
        <p:spPr/>
        <p:txBody>
          <a:bodyPr/>
          <a:lstStyle/>
          <a:p>
            <a:fld id="{DF59AB74-29FF-45E8-9BA6-7B55AB4C6174}" type="slidenum">
              <a:rPr lang="en-GB" smtClean="0"/>
              <a:t>12</a:t>
            </a:fld>
            <a:endParaRPr lang="en-GB"/>
          </a:p>
        </p:txBody>
      </p:sp>
    </p:spTree>
    <p:extLst>
      <p:ext uri="{BB962C8B-B14F-4D97-AF65-F5344CB8AC3E}">
        <p14:creationId xmlns:p14="http://schemas.microsoft.com/office/powerpoint/2010/main" val="463791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7830" y="180522"/>
            <a:ext cx="5421084" cy="1325563"/>
          </a:xfrm>
        </p:spPr>
        <p:txBody>
          <a:bodyPr/>
          <a:lstStyle/>
          <a:p>
            <a:r>
              <a:rPr lang="en-US" dirty="0" smtClean="0">
                <a:solidFill>
                  <a:schemeClr val="accent2"/>
                </a:solidFill>
                <a:latin typeface="Arial" panose="020B0604020202020204" pitchFamily="34" charset="0"/>
                <a:cs typeface="Arial" panose="020B0604020202020204" pitchFamily="34" charset="0"/>
              </a:rPr>
              <a:t>What happened?</a:t>
            </a:r>
            <a:endParaRPr lang="en-GB" dirty="0">
              <a:solidFill>
                <a:schemeClr val="accent2"/>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587830" y="1422400"/>
            <a:ext cx="5421084" cy="5217886"/>
          </a:xfrm>
          <a:solidFill>
            <a:schemeClr val="accent2"/>
          </a:solidFill>
          <a:effectLst>
            <a:outerShdw blurRad="50800" dist="38100" dir="8100000" algn="tr" rotWithShape="0">
              <a:prstClr val="black">
                <a:alpha val="40000"/>
              </a:prstClr>
            </a:outerShdw>
          </a:effectLst>
        </p:spPr>
        <p:txBody>
          <a:bodyPr>
            <a:normAutofit fontScale="92500" lnSpcReduction="20000"/>
          </a:bodyPr>
          <a:lstStyle/>
          <a:p>
            <a:pPr marL="0" indent="0">
              <a:buNone/>
            </a:pPr>
            <a:endParaRPr lang="en-GB" sz="1100" dirty="0" smtClean="0">
              <a:solidFill>
                <a:schemeClr val="bg1"/>
              </a:solidFill>
              <a:latin typeface="Arial" panose="020B0604020202020204" pitchFamily="34" charset="0"/>
              <a:cs typeface="Arial" panose="020B0604020202020204" pitchFamily="34" charset="0"/>
            </a:endParaRPr>
          </a:p>
          <a:p>
            <a:r>
              <a:rPr lang="en-GB" dirty="0" smtClean="0">
                <a:solidFill>
                  <a:schemeClr val="bg1"/>
                </a:solidFill>
                <a:latin typeface="Arial" panose="020B0604020202020204" pitchFamily="34" charset="0"/>
                <a:cs typeface="Arial" panose="020B0604020202020204" pitchFamily="34" charset="0"/>
              </a:rPr>
              <a:t>In </a:t>
            </a:r>
            <a:r>
              <a:rPr lang="en-GB" dirty="0">
                <a:solidFill>
                  <a:schemeClr val="bg1"/>
                </a:solidFill>
                <a:latin typeface="Arial" panose="020B0604020202020204" pitchFamily="34" charset="0"/>
                <a:cs typeface="Arial" panose="020B0604020202020204" pitchFamily="34" charset="0"/>
              </a:rPr>
              <a:t>Area A, the </a:t>
            </a:r>
            <a:r>
              <a:rPr lang="en-GB" dirty="0" smtClean="0">
                <a:solidFill>
                  <a:schemeClr val="bg1"/>
                </a:solidFill>
                <a:latin typeface="Arial" panose="020B0604020202020204" pitchFamily="34" charset="0"/>
                <a:cs typeface="Arial" panose="020B0604020202020204" pitchFamily="34" charset="0"/>
              </a:rPr>
              <a:t>Palestinian Authority </a:t>
            </a:r>
            <a:r>
              <a:rPr lang="en-GB" dirty="0">
                <a:solidFill>
                  <a:schemeClr val="bg1"/>
                </a:solidFill>
                <a:latin typeface="Arial" panose="020B0604020202020204" pitchFamily="34" charset="0"/>
                <a:cs typeface="Arial" panose="020B0604020202020204" pitchFamily="34" charset="0"/>
              </a:rPr>
              <a:t>controls most affairs. Area B, meanwhile, represents about 21 percent of the West Bank</a:t>
            </a:r>
            <a:r>
              <a:rPr lang="en-GB" dirty="0" smtClean="0">
                <a:solidFill>
                  <a:schemeClr val="bg1"/>
                </a:solidFill>
                <a:latin typeface="Arial" panose="020B0604020202020204" pitchFamily="34" charset="0"/>
                <a:cs typeface="Arial" panose="020B0604020202020204" pitchFamily="34" charset="0"/>
              </a:rPr>
              <a:t>.</a:t>
            </a:r>
            <a:endParaRPr lang="en-GB" dirty="0">
              <a:solidFill>
                <a:schemeClr val="bg1"/>
              </a:solidFill>
              <a:latin typeface="Arial" panose="020B0604020202020204" pitchFamily="34" charset="0"/>
              <a:cs typeface="Arial" panose="020B0604020202020204" pitchFamily="34" charset="0"/>
            </a:endParaRPr>
          </a:p>
          <a:p>
            <a:r>
              <a:rPr lang="en-GB" dirty="0">
                <a:solidFill>
                  <a:schemeClr val="bg1"/>
                </a:solidFill>
                <a:latin typeface="Arial" panose="020B0604020202020204" pitchFamily="34" charset="0"/>
                <a:cs typeface="Arial" panose="020B0604020202020204" pitchFamily="34" charset="0"/>
              </a:rPr>
              <a:t>In both areas, while the PA is in charge of education, health and the economy, the Israelis have full control of external security, meaning they retain the right to enter at any time </a:t>
            </a:r>
            <a:endParaRPr lang="en-US" dirty="0" smtClean="0">
              <a:solidFill>
                <a:schemeClr val="bg1"/>
              </a:solidFill>
              <a:latin typeface="Arial" panose="020B0604020202020204" pitchFamily="34" charset="0"/>
              <a:cs typeface="Arial" panose="020B0604020202020204" pitchFamily="34" charset="0"/>
            </a:endParaRPr>
          </a:p>
          <a:p>
            <a:r>
              <a:rPr lang="en-US" dirty="0" smtClean="0">
                <a:solidFill>
                  <a:schemeClr val="bg1"/>
                </a:solidFill>
                <a:latin typeface="Arial" panose="020B0604020202020204" pitchFamily="34" charset="0"/>
                <a:cs typeface="Arial" panose="020B0604020202020204" pitchFamily="34" charset="0"/>
              </a:rPr>
              <a:t>Israeli settlements in the West Bank quadrupled in the “Oslo years”</a:t>
            </a:r>
          </a:p>
          <a:p>
            <a:r>
              <a:rPr lang="en-US" dirty="0" smtClean="0">
                <a:solidFill>
                  <a:schemeClr val="bg1"/>
                </a:solidFill>
                <a:latin typeface="Arial" panose="020B0604020202020204" pitchFamily="34" charset="0"/>
                <a:cs typeface="Arial" panose="020B0604020202020204" pitchFamily="34" charset="0"/>
              </a:rPr>
              <a:t>Violence did not stop.</a:t>
            </a:r>
            <a:endParaRPr lang="en-GB" dirty="0">
              <a:solidFill>
                <a:schemeClr val="bg1"/>
              </a:solidFill>
              <a:latin typeface="Arial" panose="020B0604020202020204" pitchFamily="34" charset="0"/>
              <a:cs typeface="Arial" panose="020B0604020202020204" pitchFamily="34" charset="0"/>
            </a:endParaRPr>
          </a:p>
        </p:txBody>
      </p:sp>
      <p:pic>
        <p:nvPicPr>
          <p:cNvPr id="5"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6013" y="249011"/>
            <a:ext cx="5475787" cy="6492875"/>
          </a:xfrm>
          <a:prstGeom prst="rect">
            <a:avLst/>
          </a:prstGeom>
        </p:spPr>
      </p:pic>
      <p:sp>
        <p:nvSpPr>
          <p:cNvPr id="4" name="Footer Placeholder 3"/>
          <p:cNvSpPr>
            <a:spLocks noGrp="1"/>
          </p:cNvSpPr>
          <p:nvPr>
            <p:ph type="ftr" sz="quarter" idx="11"/>
          </p:nvPr>
        </p:nvSpPr>
        <p:spPr/>
        <p:txBody>
          <a:bodyPr/>
          <a:lstStyle/>
          <a:p>
            <a:r>
              <a:rPr lang="en-US" smtClean="0"/>
              <a:t>All resources at quaker.org.uk/teaching</a:t>
            </a:r>
            <a:endParaRPr lang="en-GB" dirty="0"/>
          </a:p>
        </p:txBody>
      </p:sp>
      <p:sp>
        <p:nvSpPr>
          <p:cNvPr id="6" name="Slide Number Placeholder 5"/>
          <p:cNvSpPr>
            <a:spLocks noGrp="1"/>
          </p:cNvSpPr>
          <p:nvPr>
            <p:ph type="sldNum" sz="quarter" idx="12"/>
          </p:nvPr>
        </p:nvSpPr>
        <p:spPr/>
        <p:txBody>
          <a:bodyPr/>
          <a:lstStyle/>
          <a:p>
            <a:fld id="{DF59AB74-29FF-45E8-9BA6-7B55AB4C6174}" type="slidenum">
              <a:rPr lang="en-GB" smtClean="0"/>
              <a:t>13</a:t>
            </a:fld>
            <a:endParaRPr lang="en-GB"/>
          </a:p>
        </p:txBody>
      </p:sp>
    </p:spTree>
    <p:extLst>
      <p:ext uri="{BB962C8B-B14F-4D97-AF65-F5344CB8AC3E}">
        <p14:creationId xmlns:p14="http://schemas.microsoft.com/office/powerpoint/2010/main" val="20270052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3118104" y="1825625"/>
            <a:ext cx="8235696" cy="4351338"/>
          </a:xfrm>
        </p:spPr>
        <p:txBody>
          <a:bodyPr/>
          <a:lstStyle/>
          <a:p>
            <a:pPr marL="0" indent="0">
              <a:buNone/>
            </a:pPr>
            <a:endParaRPr lang="en-GB" dirty="0">
              <a:solidFill>
                <a:schemeClr val="accent2"/>
              </a:solidFill>
            </a:endParaRPr>
          </a:p>
          <a:p>
            <a:pPr marL="0" indent="0">
              <a:buNone/>
            </a:pPr>
            <a:r>
              <a:rPr lang="en-GB" dirty="0">
                <a:solidFill>
                  <a:schemeClr val="accent2"/>
                </a:solidFill>
              </a:rPr>
              <a:t>“We have to aspire to the annexation of Area C. These are areas where there are no Arabs at all, except a few thousand who don’t constitute a significant numerical factor</a:t>
            </a:r>
            <a:r>
              <a:rPr lang="en-GB" dirty="0" smtClean="0">
                <a:solidFill>
                  <a:schemeClr val="accent2"/>
                </a:solidFill>
              </a:rPr>
              <a:t>.”</a:t>
            </a:r>
          </a:p>
          <a:p>
            <a:pPr marL="0" indent="0">
              <a:buNone/>
            </a:pPr>
            <a:r>
              <a:rPr lang="en-GB" dirty="0" smtClean="0"/>
              <a:t>-Uri </a:t>
            </a:r>
            <a:r>
              <a:rPr lang="en-GB" dirty="0"/>
              <a:t>Ariel, Israeli the Minister for Agriculture</a:t>
            </a:r>
          </a:p>
          <a:p>
            <a:endParaRPr lang="en-GB" dirty="0"/>
          </a:p>
        </p:txBody>
      </p:sp>
      <p:pic>
        <p:nvPicPr>
          <p:cNvPr id="1026" name="Picture 2" descr="Image result for uri arie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2603" y="2276856"/>
            <a:ext cx="1978260" cy="2826086"/>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p:cNvSpPr>
            <a:spLocks noGrp="1"/>
          </p:cNvSpPr>
          <p:nvPr>
            <p:ph type="ftr" sz="quarter" idx="11"/>
          </p:nvPr>
        </p:nvSpPr>
        <p:spPr/>
        <p:txBody>
          <a:bodyPr/>
          <a:lstStyle/>
          <a:p>
            <a:r>
              <a:rPr lang="en-US" smtClean="0"/>
              <a:t>All resources at quaker.org.uk/teaching</a:t>
            </a:r>
            <a:endParaRPr lang="en-GB" dirty="0"/>
          </a:p>
        </p:txBody>
      </p:sp>
      <p:sp>
        <p:nvSpPr>
          <p:cNvPr id="5" name="Slide Number Placeholder 4"/>
          <p:cNvSpPr>
            <a:spLocks noGrp="1"/>
          </p:cNvSpPr>
          <p:nvPr>
            <p:ph type="sldNum" sz="quarter" idx="12"/>
          </p:nvPr>
        </p:nvSpPr>
        <p:spPr/>
        <p:txBody>
          <a:bodyPr/>
          <a:lstStyle/>
          <a:p>
            <a:fld id="{DF59AB74-29FF-45E8-9BA6-7B55AB4C6174}" type="slidenum">
              <a:rPr lang="en-GB" smtClean="0"/>
              <a:t>14</a:t>
            </a:fld>
            <a:endParaRPr lang="en-GB"/>
          </a:p>
        </p:txBody>
      </p:sp>
    </p:spTree>
    <p:extLst>
      <p:ext uri="{BB962C8B-B14F-4D97-AF65-F5344CB8AC3E}">
        <p14:creationId xmlns:p14="http://schemas.microsoft.com/office/powerpoint/2010/main" val="3584975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3118104" y="1145889"/>
            <a:ext cx="8235696" cy="4351338"/>
          </a:xfrm>
        </p:spPr>
        <p:txBody>
          <a:bodyPr/>
          <a:lstStyle/>
          <a:p>
            <a:pPr marL="0" indent="0">
              <a:buNone/>
            </a:pPr>
            <a:endParaRPr lang="en-GB" dirty="0">
              <a:solidFill>
                <a:schemeClr val="accent2"/>
              </a:solidFill>
            </a:endParaRPr>
          </a:p>
          <a:p>
            <a:pPr marL="0" indent="0">
              <a:buNone/>
            </a:pPr>
            <a:r>
              <a:rPr lang="en-GB" dirty="0">
                <a:solidFill>
                  <a:schemeClr val="accent2"/>
                </a:solidFill>
              </a:rPr>
              <a:t>The Palestinian authorities have a dire track record of harassing and intimidating peaceful critics and human rights activists. </a:t>
            </a:r>
          </a:p>
          <a:p>
            <a:pPr marL="0" indent="0">
              <a:buNone/>
            </a:pPr>
            <a:r>
              <a:rPr lang="en-GB" dirty="0"/>
              <a:t>Saleh </a:t>
            </a:r>
            <a:r>
              <a:rPr lang="en-GB" dirty="0" err="1" smtClean="0"/>
              <a:t>Higazi</a:t>
            </a:r>
            <a:r>
              <a:rPr lang="en-GB" dirty="0" smtClean="0"/>
              <a:t>, Amnesty International</a:t>
            </a:r>
            <a:endParaRPr lang="en-GB" dirty="0"/>
          </a:p>
          <a:p>
            <a:endParaRPr lang="en-GB" dirty="0"/>
          </a:p>
        </p:txBody>
      </p:sp>
      <p:sp>
        <p:nvSpPr>
          <p:cNvPr id="4" name="Footer Placeholder 3"/>
          <p:cNvSpPr>
            <a:spLocks noGrp="1"/>
          </p:cNvSpPr>
          <p:nvPr>
            <p:ph type="ftr" sz="quarter" idx="11"/>
          </p:nvPr>
        </p:nvSpPr>
        <p:spPr/>
        <p:txBody>
          <a:bodyPr/>
          <a:lstStyle/>
          <a:p>
            <a:r>
              <a:rPr lang="en-US" smtClean="0"/>
              <a:t>All resources at quaker.org.uk/teaching</a:t>
            </a:r>
            <a:endParaRPr lang="en-GB" dirty="0"/>
          </a:p>
        </p:txBody>
      </p:sp>
      <p:sp>
        <p:nvSpPr>
          <p:cNvPr id="5" name="Slide Number Placeholder 4"/>
          <p:cNvSpPr>
            <a:spLocks noGrp="1"/>
          </p:cNvSpPr>
          <p:nvPr>
            <p:ph type="sldNum" sz="quarter" idx="12"/>
          </p:nvPr>
        </p:nvSpPr>
        <p:spPr/>
        <p:txBody>
          <a:bodyPr/>
          <a:lstStyle/>
          <a:p>
            <a:fld id="{DF59AB74-29FF-45E8-9BA6-7B55AB4C6174}" type="slidenum">
              <a:rPr lang="en-GB" smtClean="0"/>
              <a:t>15</a:t>
            </a:fld>
            <a:endParaRPr lang="en-GB"/>
          </a:p>
        </p:txBody>
      </p:sp>
      <p:pic>
        <p:nvPicPr>
          <p:cNvPr id="6" name="Picture 2" descr="Image result for Amnesty Internationa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3961" y="1690688"/>
            <a:ext cx="2764143" cy="11609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70838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rPr>
              <a:t>One state or two?</a:t>
            </a:r>
            <a:endParaRPr lang="en-GB" dirty="0">
              <a:solidFill>
                <a:schemeClr val="accent2"/>
              </a:solidFill>
            </a:endParaRPr>
          </a:p>
        </p:txBody>
      </p:sp>
      <p:sp>
        <p:nvSpPr>
          <p:cNvPr id="3" name="Content Placeholder 2"/>
          <p:cNvSpPr>
            <a:spLocks noGrp="1"/>
          </p:cNvSpPr>
          <p:nvPr>
            <p:ph idx="1"/>
          </p:nvPr>
        </p:nvSpPr>
        <p:spPr>
          <a:xfrm>
            <a:off x="838200" y="1592712"/>
            <a:ext cx="9789543" cy="4351338"/>
          </a:xfrm>
        </p:spPr>
        <p:txBody>
          <a:bodyPr/>
          <a:lstStyle/>
          <a:p>
            <a:r>
              <a:rPr lang="en-GB" dirty="0" smtClean="0"/>
              <a:t>The Oslo Accords were based on a “two state solution</a:t>
            </a:r>
            <a:r>
              <a:rPr lang="en-GB" dirty="0"/>
              <a:t>”, </a:t>
            </a:r>
            <a:r>
              <a:rPr lang="en-GB" dirty="0" smtClean="0"/>
              <a:t>dividing the land into </a:t>
            </a:r>
            <a:r>
              <a:rPr lang="en-GB" dirty="0"/>
              <a:t>Israel and a Palestinian </a:t>
            </a:r>
            <a:r>
              <a:rPr lang="en-GB" dirty="0" smtClean="0"/>
              <a:t>state.</a:t>
            </a:r>
          </a:p>
          <a:p>
            <a:r>
              <a:rPr lang="en-US" dirty="0" smtClean="0"/>
              <a:t>Some argue that a “one state solution”, in which a single country comes together would be better or more realistic.</a:t>
            </a:r>
          </a:p>
          <a:p>
            <a:r>
              <a:rPr lang="en-US" dirty="0" smtClean="0"/>
              <a:t>What do you think?</a:t>
            </a:r>
          </a:p>
          <a:p>
            <a:r>
              <a:rPr lang="en-US" dirty="0" smtClean="0"/>
              <a:t>What information do you need </a:t>
            </a:r>
            <a:r>
              <a:rPr lang="en-US" smtClean="0"/>
              <a:t>to judge?</a:t>
            </a:r>
            <a:endParaRPr lang="en-GB" dirty="0"/>
          </a:p>
        </p:txBody>
      </p:sp>
      <p:sp>
        <p:nvSpPr>
          <p:cNvPr id="4" name="Footer Placeholder 3"/>
          <p:cNvSpPr>
            <a:spLocks noGrp="1"/>
          </p:cNvSpPr>
          <p:nvPr>
            <p:ph type="ftr" sz="quarter" idx="11"/>
          </p:nvPr>
        </p:nvSpPr>
        <p:spPr/>
        <p:txBody>
          <a:bodyPr/>
          <a:lstStyle/>
          <a:p>
            <a:r>
              <a:rPr lang="en-US" smtClean="0"/>
              <a:t>All resources at quaker.org.uk/teaching</a:t>
            </a:r>
            <a:endParaRPr lang="en-GB" dirty="0"/>
          </a:p>
        </p:txBody>
      </p:sp>
      <p:sp>
        <p:nvSpPr>
          <p:cNvPr id="5" name="Slide Number Placeholder 4"/>
          <p:cNvSpPr>
            <a:spLocks noGrp="1"/>
          </p:cNvSpPr>
          <p:nvPr>
            <p:ph type="sldNum" sz="quarter" idx="12"/>
          </p:nvPr>
        </p:nvSpPr>
        <p:spPr/>
        <p:txBody>
          <a:bodyPr/>
          <a:lstStyle/>
          <a:p>
            <a:fld id="{DF59AB74-29FF-45E8-9BA6-7B55AB4C6174}" type="slidenum">
              <a:rPr lang="en-GB" smtClean="0"/>
              <a:t>16</a:t>
            </a:fld>
            <a:endParaRPr lang="en-GB"/>
          </a:p>
        </p:txBody>
      </p:sp>
    </p:spTree>
    <p:extLst>
      <p:ext uri="{BB962C8B-B14F-4D97-AF65-F5344CB8AC3E}">
        <p14:creationId xmlns:p14="http://schemas.microsoft.com/office/powerpoint/2010/main" val="32650862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01301"/>
            <a:ext cx="10515600" cy="1325563"/>
          </a:xfrm>
        </p:spPr>
        <p:txBody>
          <a:bodyPr/>
          <a:lstStyle/>
          <a:p>
            <a:r>
              <a:rPr lang="en-US" dirty="0" smtClean="0">
                <a:solidFill>
                  <a:schemeClr val="accent2"/>
                </a:solidFill>
                <a:latin typeface="Arial" panose="020B0604020202020204" pitchFamily="34" charset="0"/>
                <a:cs typeface="Arial" panose="020B0604020202020204" pitchFamily="34" charset="0"/>
              </a:rPr>
              <a:t>How did the Oslo Accords happen?</a:t>
            </a:r>
            <a:endParaRPr lang="en-GB" dirty="0">
              <a:solidFill>
                <a:schemeClr val="accent2"/>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38200" y="1619235"/>
            <a:ext cx="9895114" cy="3900261"/>
          </a:xfrm>
        </p:spPr>
        <p:txBody>
          <a:bodyPr>
            <a:normAutofit/>
          </a:bodyPr>
          <a:lstStyle/>
          <a:p>
            <a:r>
              <a:rPr lang="en-US" dirty="0" smtClean="0"/>
              <a:t>The First Intifada, the Palestinian uprising, had been underway since 1987.</a:t>
            </a:r>
          </a:p>
          <a:p>
            <a:r>
              <a:rPr lang="en-US" dirty="0" smtClean="0"/>
              <a:t>There had been big negotiations involving lots of people from Israel, Palestine and around the world in Madrid (1991), but Yasser Arafat the </a:t>
            </a:r>
            <a:r>
              <a:rPr lang="en-US" dirty="0"/>
              <a:t>Palestinian Liberation </a:t>
            </a:r>
            <a:r>
              <a:rPr lang="en-US" dirty="0" err="1"/>
              <a:t>Organisation</a:t>
            </a:r>
            <a:r>
              <a:rPr lang="en-US" dirty="0"/>
              <a:t> (PLO) </a:t>
            </a:r>
            <a:r>
              <a:rPr lang="en-US" dirty="0" smtClean="0"/>
              <a:t>chairman asked Norway to open a “back channel” to negotiate without the whole world watching.</a:t>
            </a:r>
          </a:p>
        </p:txBody>
      </p:sp>
      <p:pic>
        <p:nvPicPr>
          <p:cNvPr id="4098" name="Picture 2" descr="Image result for oslo negotiators palestinia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2854" y="5224528"/>
            <a:ext cx="3629877" cy="1574459"/>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p:cNvSpPr>
            <a:spLocks noGrp="1"/>
          </p:cNvSpPr>
          <p:nvPr>
            <p:ph type="ftr" sz="quarter" idx="11"/>
          </p:nvPr>
        </p:nvSpPr>
        <p:spPr/>
        <p:txBody>
          <a:bodyPr/>
          <a:lstStyle/>
          <a:p>
            <a:r>
              <a:rPr lang="en-US" smtClean="0"/>
              <a:t>All resources at quaker.org.uk/teaching</a:t>
            </a:r>
            <a:endParaRPr lang="en-GB" dirty="0"/>
          </a:p>
        </p:txBody>
      </p:sp>
      <p:sp>
        <p:nvSpPr>
          <p:cNvPr id="6" name="Slide Number Placeholder 5"/>
          <p:cNvSpPr>
            <a:spLocks noGrp="1"/>
          </p:cNvSpPr>
          <p:nvPr>
            <p:ph type="sldNum" sz="quarter" idx="12"/>
          </p:nvPr>
        </p:nvSpPr>
        <p:spPr/>
        <p:txBody>
          <a:bodyPr/>
          <a:lstStyle/>
          <a:p>
            <a:fld id="{DF59AB74-29FF-45E8-9BA6-7B55AB4C6174}" type="slidenum">
              <a:rPr lang="en-GB" smtClean="0"/>
              <a:t>2</a:t>
            </a:fld>
            <a:endParaRPr lang="en-GB"/>
          </a:p>
        </p:txBody>
      </p:sp>
    </p:spTree>
    <p:extLst>
      <p:ext uri="{BB962C8B-B14F-4D97-AF65-F5344CB8AC3E}">
        <p14:creationId xmlns:p14="http://schemas.microsoft.com/office/powerpoint/2010/main" val="17701203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78281"/>
            <a:ext cx="10515600" cy="1325563"/>
          </a:xfrm>
        </p:spPr>
        <p:txBody>
          <a:bodyPr/>
          <a:lstStyle/>
          <a:p>
            <a:r>
              <a:rPr lang="en-US" dirty="0" smtClean="0">
                <a:solidFill>
                  <a:schemeClr val="accent2"/>
                </a:solidFill>
                <a:latin typeface="Arial" panose="020B0604020202020204" pitchFamily="34" charset="0"/>
                <a:cs typeface="Arial" panose="020B0604020202020204" pitchFamily="34" charset="0"/>
              </a:rPr>
              <a:t>How did the Oslo Accords happen?</a:t>
            </a:r>
            <a:endParaRPr lang="en-GB" dirty="0">
              <a:solidFill>
                <a:schemeClr val="accent2"/>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38200" y="1796215"/>
            <a:ext cx="9895114" cy="3900261"/>
          </a:xfrm>
        </p:spPr>
        <p:txBody>
          <a:bodyPr>
            <a:normAutofit/>
          </a:bodyPr>
          <a:lstStyle/>
          <a:p>
            <a:r>
              <a:rPr lang="en-US" dirty="0" smtClean="0"/>
              <a:t>Representatives met in secret in Oslo. They were mediated by Norwegian diplomats, in the hope the two sides could get to know each other personally.</a:t>
            </a:r>
          </a:p>
          <a:p>
            <a:r>
              <a:rPr lang="en-US" dirty="0" smtClean="0"/>
              <a:t>The negotiations led to an agreement which shocked the world, including powerful countries like the USA.</a:t>
            </a:r>
          </a:p>
        </p:txBody>
      </p:sp>
      <p:sp>
        <p:nvSpPr>
          <p:cNvPr id="4" name="Content Placeholder 2"/>
          <p:cNvSpPr txBox="1">
            <a:spLocks/>
          </p:cNvSpPr>
          <p:nvPr/>
        </p:nvSpPr>
        <p:spPr>
          <a:xfrm>
            <a:off x="5097535" y="5224528"/>
            <a:ext cx="5726048" cy="1325563"/>
          </a:xfrm>
          <a:prstGeom prst="rect">
            <a:avLst/>
          </a:prstGeom>
          <a:solidFill>
            <a:schemeClr val="accent2"/>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solidFill>
                  <a:schemeClr val="bg1"/>
                </a:solidFill>
              </a:rPr>
              <a:t>What are the advantages of negotiating public versus negotiating in private?</a:t>
            </a:r>
            <a:endParaRPr lang="en-GB" dirty="0">
              <a:solidFill>
                <a:schemeClr val="bg1"/>
              </a:solidFill>
            </a:endParaRPr>
          </a:p>
        </p:txBody>
      </p:sp>
      <p:pic>
        <p:nvPicPr>
          <p:cNvPr id="4098" name="Picture 2" descr="Image result for oslo negotiators palestinia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2854" y="5224528"/>
            <a:ext cx="3629877" cy="1574459"/>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p:cNvSpPr>
            <a:spLocks noGrp="1"/>
          </p:cNvSpPr>
          <p:nvPr>
            <p:ph type="ftr" sz="quarter" idx="11"/>
          </p:nvPr>
        </p:nvSpPr>
        <p:spPr/>
        <p:txBody>
          <a:bodyPr/>
          <a:lstStyle/>
          <a:p>
            <a:r>
              <a:rPr lang="en-US" smtClean="0"/>
              <a:t>All resources at quaker.org.uk/teaching</a:t>
            </a:r>
            <a:endParaRPr lang="en-GB" dirty="0"/>
          </a:p>
        </p:txBody>
      </p:sp>
      <p:sp>
        <p:nvSpPr>
          <p:cNvPr id="6" name="Slide Number Placeholder 5"/>
          <p:cNvSpPr>
            <a:spLocks noGrp="1"/>
          </p:cNvSpPr>
          <p:nvPr>
            <p:ph type="sldNum" sz="quarter" idx="12"/>
          </p:nvPr>
        </p:nvSpPr>
        <p:spPr/>
        <p:txBody>
          <a:bodyPr/>
          <a:lstStyle/>
          <a:p>
            <a:fld id="{DF59AB74-29FF-45E8-9BA6-7B55AB4C6174}" type="slidenum">
              <a:rPr lang="en-GB" smtClean="0"/>
              <a:t>3</a:t>
            </a:fld>
            <a:endParaRPr lang="en-GB"/>
          </a:p>
        </p:txBody>
      </p:sp>
    </p:spTree>
    <p:extLst>
      <p:ext uri="{BB962C8B-B14F-4D97-AF65-F5344CB8AC3E}">
        <p14:creationId xmlns:p14="http://schemas.microsoft.com/office/powerpoint/2010/main" val="29656479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Table Placeholder 2"/>
          <p:cNvSpPr>
            <a:spLocks noGrp="1"/>
          </p:cNvSpPr>
          <p:nvPr>
            <p:ph type="tbl" idx="1"/>
          </p:nvPr>
        </p:nvSpPr>
        <p:spPr/>
      </p:sp>
      <p:pic>
        <p:nvPicPr>
          <p:cNvPr id="2050" name="Picture 2" descr="Image result for oslo negotiators palestinia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046725"/>
            <a:ext cx="12192000" cy="812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42900" y="5680389"/>
            <a:ext cx="8323263" cy="923330"/>
          </a:xfrm>
          <a:prstGeom prst="rect">
            <a:avLst/>
          </a:prstGeom>
          <a:solidFill>
            <a:schemeClr val="accent2"/>
          </a:solidFill>
        </p:spPr>
        <p:txBody>
          <a:bodyPr wrap="square" rtlCol="0">
            <a:spAutoFit/>
          </a:bodyPr>
          <a:lstStyle/>
          <a:p>
            <a:r>
              <a:rPr lang="en-US" dirty="0">
                <a:solidFill>
                  <a:schemeClr val="bg1"/>
                </a:solidFill>
                <a:latin typeface="Arial" panose="020B0604020202020204" pitchFamily="34" charset="0"/>
                <a:cs typeface="Arial" panose="020B0604020202020204" pitchFamily="34" charset="0"/>
              </a:rPr>
              <a:t> The Nobel Peace Prize laureates for 1994 in Oslo. From left to right: PLO Chairman Yasser Arafat, Israeli Foreign Minister Shimon Peres, Israeli Prime Minister Yitzhak Rabin</a:t>
            </a:r>
            <a:endParaRPr lang="en-GB" dirty="0">
              <a:solidFill>
                <a:schemeClr val="bg1"/>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1"/>
          </p:nvPr>
        </p:nvSpPr>
        <p:spPr/>
        <p:txBody>
          <a:bodyPr/>
          <a:lstStyle/>
          <a:p>
            <a:pPr>
              <a:defRPr/>
            </a:pPr>
            <a:r>
              <a:rPr lang="en-GB" smtClean="0"/>
              <a:t>All resources at quaker.org.uk/teaching</a:t>
            </a:r>
            <a:endParaRPr lang="en-GB"/>
          </a:p>
        </p:txBody>
      </p:sp>
      <p:sp>
        <p:nvSpPr>
          <p:cNvPr id="6" name="Slide Number Placeholder 5"/>
          <p:cNvSpPr>
            <a:spLocks noGrp="1"/>
          </p:cNvSpPr>
          <p:nvPr>
            <p:ph type="sldNum" sz="quarter" idx="12"/>
          </p:nvPr>
        </p:nvSpPr>
        <p:spPr/>
        <p:txBody>
          <a:bodyPr/>
          <a:lstStyle/>
          <a:p>
            <a:pPr>
              <a:defRPr/>
            </a:pPr>
            <a:fld id="{5ED8C246-C297-4005-A076-ED97EA781C26}" type="slidenum">
              <a:rPr lang="en-GB" altLang="en-US" smtClean="0"/>
              <a:pPr>
                <a:defRPr/>
              </a:pPr>
              <a:t>4</a:t>
            </a:fld>
            <a:endParaRPr lang="en-GB" altLang="en-US"/>
          </a:p>
        </p:txBody>
      </p:sp>
    </p:spTree>
    <p:extLst>
      <p:ext uri="{BB962C8B-B14F-4D97-AF65-F5344CB8AC3E}">
        <p14:creationId xmlns:p14="http://schemas.microsoft.com/office/powerpoint/2010/main" val="15359739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50611"/>
            <a:ext cx="10515600" cy="1325563"/>
          </a:xfrm>
        </p:spPr>
        <p:txBody>
          <a:bodyPr/>
          <a:lstStyle/>
          <a:p>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3117963581"/>
              </p:ext>
            </p:extLst>
          </p:nvPr>
        </p:nvGraphicFramePr>
        <p:xfrm>
          <a:off x="420914" y="526287"/>
          <a:ext cx="10932885" cy="5316071"/>
        </p:xfrm>
        <a:graphic>
          <a:graphicData uri="http://schemas.openxmlformats.org/drawingml/2006/table">
            <a:tbl>
              <a:tblPr firstRow="1" bandRow="1">
                <a:tableStyleId>{21E4AEA4-8DFA-4A89-87EB-49C32662AFE0}</a:tableStyleId>
              </a:tblPr>
              <a:tblGrid>
                <a:gridCol w="2440377">
                  <a:extLst>
                    <a:ext uri="{9D8B030D-6E8A-4147-A177-3AD203B41FA5}">
                      <a16:colId xmlns:a16="http://schemas.microsoft.com/office/drawing/2014/main" val="237413540"/>
                    </a:ext>
                  </a:extLst>
                </a:gridCol>
                <a:gridCol w="3155585">
                  <a:extLst>
                    <a:ext uri="{9D8B030D-6E8A-4147-A177-3AD203B41FA5}">
                      <a16:colId xmlns:a16="http://schemas.microsoft.com/office/drawing/2014/main" val="1689372835"/>
                    </a:ext>
                  </a:extLst>
                </a:gridCol>
                <a:gridCol w="5336923">
                  <a:extLst>
                    <a:ext uri="{9D8B030D-6E8A-4147-A177-3AD203B41FA5}">
                      <a16:colId xmlns:a16="http://schemas.microsoft.com/office/drawing/2014/main" val="3852638827"/>
                    </a:ext>
                  </a:extLst>
                </a:gridCol>
              </a:tblGrid>
              <a:tr h="431808">
                <a:tc>
                  <a:txBody>
                    <a:bodyPr/>
                    <a:lstStyle/>
                    <a:p>
                      <a:endParaRPr lang="en-GB" sz="2400" dirty="0">
                        <a:solidFill>
                          <a:schemeClr val="bg1"/>
                        </a:solidFill>
                        <a:latin typeface="Arial" panose="020B0604020202020204" pitchFamily="34" charset="0"/>
                        <a:cs typeface="Arial" panose="020B0604020202020204" pitchFamily="34" charset="0"/>
                      </a:endParaRPr>
                    </a:p>
                  </a:txBody>
                  <a:tcPr/>
                </a:tc>
                <a:tc>
                  <a:txBody>
                    <a:bodyPr/>
                    <a:lstStyle/>
                    <a:p>
                      <a:r>
                        <a:rPr lang="en-US" sz="2400" dirty="0" smtClean="0"/>
                        <a:t>PLO</a:t>
                      </a:r>
                      <a:endParaRPr lang="en-GB" sz="2400" dirty="0">
                        <a:solidFill>
                          <a:schemeClr val="bg1"/>
                        </a:solidFill>
                        <a:latin typeface="Arial" panose="020B0604020202020204" pitchFamily="34" charset="0"/>
                        <a:cs typeface="Arial" panose="020B0604020202020204" pitchFamily="34" charset="0"/>
                      </a:endParaRPr>
                    </a:p>
                  </a:txBody>
                  <a:tcPr/>
                </a:tc>
                <a:tc>
                  <a:txBody>
                    <a:bodyPr/>
                    <a:lstStyle/>
                    <a:p>
                      <a:r>
                        <a:rPr lang="en-US" sz="2400" dirty="0" smtClean="0"/>
                        <a:t>Israel</a:t>
                      </a:r>
                      <a:endParaRPr lang="en-GB" sz="2400" dirty="0">
                        <a:solidFill>
                          <a:schemeClr val="bg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709009320"/>
                  </a:ext>
                </a:extLst>
              </a:tr>
              <a:tr h="1471038">
                <a:tc>
                  <a:txBody>
                    <a:bodyPr/>
                    <a:lstStyle/>
                    <a:p>
                      <a:r>
                        <a:rPr lang="en-US" sz="2400" dirty="0" smtClean="0"/>
                        <a:t>Oslo 1 (1992)</a:t>
                      </a:r>
                      <a:endParaRPr lang="en-GB" sz="2400" dirty="0">
                        <a:solidFill>
                          <a:schemeClr val="bg1"/>
                        </a:solidFill>
                        <a:latin typeface="Arial" panose="020B0604020202020204" pitchFamily="34" charset="0"/>
                        <a:cs typeface="Arial" panose="020B0604020202020204" pitchFamily="34" charset="0"/>
                      </a:endParaRPr>
                    </a:p>
                  </a:txBody>
                  <a:tcPr/>
                </a:tc>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400" dirty="0" err="1" smtClean="0"/>
                        <a:t>Recognise</a:t>
                      </a:r>
                      <a:r>
                        <a:rPr lang="en-US" sz="2400" dirty="0" smtClean="0"/>
                        <a:t> Israel</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400" dirty="0" smtClean="0"/>
                        <a:t>Renounce terrorism</a:t>
                      </a:r>
                      <a:endParaRPr lang="en-GB" sz="2400" dirty="0" smtClean="0"/>
                    </a:p>
                    <a:p>
                      <a:endParaRPr lang="en-GB" sz="2400" dirty="0">
                        <a:solidFill>
                          <a:schemeClr val="bg1"/>
                        </a:solidFill>
                        <a:latin typeface="Arial" panose="020B0604020202020204" pitchFamily="34" charset="0"/>
                        <a:cs typeface="Arial" panose="020B0604020202020204" pitchFamily="34" charset="0"/>
                      </a:endParaRPr>
                    </a:p>
                  </a:txBody>
                  <a:tcPr/>
                </a:tc>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400" dirty="0" smtClean="0"/>
                        <a:t>Accept the PLO as representative of Palestinians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400" dirty="0" smtClean="0"/>
                        <a:t>Allow a new “Palestinian Authority”</a:t>
                      </a:r>
                      <a:r>
                        <a:rPr lang="en-US" sz="2400" baseline="0" dirty="0" smtClean="0"/>
                        <a:t> (PA)</a:t>
                      </a:r>
                      <a:r>
                        <a:rPr lang="en-US" sz="2400" dirty="0" smtClean="0"/>
                        <a:t> to govern occupied territories of the West Bank and Gaza.</a:t>
                      </a:r>
                      <a:endParaRPr lang="en-GB" sz="2400" dirty="0" smtClean="0"/>
                    </a:p>
                  </a:txBody>
                  <a:tcPr/>
                </a:tc>
                <a:extLst>
                  <a:ext uri="{0D108BD9-81ED-4DB2-BD59-A6C34878D82A}">
                    <a16:rowId xmlns:a16="http://schemas.microsoft.com/office/drawing/2014/main" val="373541199"/>
                  </a:ext>
                </a:extLst>
              </a:tr>
              <a:tr h="852182">
                <a:tc>
                  <a:txBody>
                    <a:bodyPr/>
                    <a:lstStyle/>
                    <a:p>
                      <a:r>
                        <a:rPr lang="en-US" sz="2400" dirty="0" smtClean="0"/>
                        <a:t>Oslo 2 (1995)</a:t>
                      </a:r>
                      <a:endParaRPr lang="en-GB" sz="2400" dirty="0">
                        <a:solidFill>
                          <a:schemeClr val="bg1"/>
                        </a:solidFill>
                        <a:latin typeface="Arial" panose="020B0604020202020204" pitchFamily="34" charset="0"/>
                        <a:cs typeface="Arial" panose="020B0604020202020204" pitchFamily="34" charset="0"/>
                      </a:endParaRPr>
                    </a:p>
                  </a:txBody>
                  <a:tcPr/>
                </a:tc>
                <a:tc>
                  <a:txBody>
                    <a:bodyPr/>
                    <a:lstStyle/>
                    <a:p>
                      <a:r>
                        <a:rPr lang="en-US" sz="2000" dirty="0" smtClean="0">
                          <a:solidFill>
                            <a:schemeClr val="tx1"/>
                          </a:solidFill>
                          <a:latin typeface="Arial" panose="020B0604020202020204" pitchFamily="34" charset="0"/>
                          <a:cs typeface="Arial" panose="020B0604020202020204" pitchFamily="34" charset="0"/>
                        </a:rPr>
                        <a:t>Establish a</a:t>
                      </a:r>
                      <a:r>
                        <a:rPr lang="en-US" sz="2000" baseline="0" dirty="0" smtClean="0">
                          <a:solidFill>
                            <a:schemeClr val="tx1"/>
                          </a:solidFill>
                          <a:latin typeface="Arial" panose="020B0604020202020204" pitchFamily="34" charset="0"/>
                          <a:cs typeface="Arial" panose="020B0604020202020204" pitchFamily="34" charset="0"/>
                        </a:rPr>
                        <a:t> Council</a:t>
                      </a:r>
                      <a:endParaRPr lang="en-US" sz="2000" dirty="0" smtClean="0">
                        <a:solidFill>
                          <a:schemeClr val="tx1"/>
                        </a:solidFill>
                        <a:latin typeface="Arial" panose="020B0604020202020204" pitchFamily="34" charset="0"/>
                        <a:cs typeface="Arial" panose="020B0604020202020204" pitchFamily="34" charset="0"/>
                      </a:endParaRPr>
                    </a:p>
                    <a:p>
                      <a:r>
                        <a:rPr lang="en-US" sz="2000" dirty="0" smtClean="0">
                          <a:solidFill>
                            <a:schemeClr val="tx1"/>
                          </a:solidFill>
                          <a:latin typeface="Arial" panose="020B0604020202020204" pitchFamily="34" charset="0"/>
                          <a:cs typeface="Arial" panose="020B0604020202020204" pitchFamily="34" charset="0"/>
                        </a:rPr>
                        <a:t>Build</a:t>
                      </a:r>
                      <a:r>
                        <a:rPr lang="en-US" sz="2000" baseline="0" dirty="0" smtClean="0">
                          <a:solidFill>
                            <a:schemeClr val="tx1"/>
                          </a:solidFill>
                          <a:latin typeface="Arial" panose="020B0604020202020204" pitchFamily="34" charset="0"/>
                          <a:cs typeface="Arial" panose="020B0604020202020204" pitchFamily="34" charset="0"/>
                        </a:rPr>
                        <a:t> up a police force to c</a:t>
                      </a:r>
                      <a:r>
                        <a:rPr lang="en-US" sz="2000" dirty="0" smtClean="0">
                          <a:solidFill>
                            <a:schemeClr val="tx1"/>
                          </a:solidFill>
                          <a:latin typeface="Arial" panose="020B0604020202020204" pitchFamily="34" charset="0"/>
                          <a:cs typeface="Arial" panose="020B0604020202020204" pitchFamily="34" charset="0"/>
                        </a:rPr>
                        <a:t>ooperate on combating</a:t>
                      </a:r>
                      <a:r>
                        <a:rPr lang="en-US" sz="2000" baseline="0" dirty="0" smtClean="0">
                          <a:solidFill>
                            <a:schemeClr val="tx1"/>
                          </a:solidFill>
                          <a:latin typeface="Arial" panose="020B0604020202020204" pitchFamily="34" charset="0"/>
                          <a:cs typeface="Arial" panose="020B0604020202020204" pitchFamily="34" charset="0"/>
                        </a:rPr>
                        <a:t> crime</a:t>
                      </a:r>
                      <a:endParaRPr lang="en-GB" sz="2000" dirty="0">
                        <a:solidFill>
                          <a:schemeClr val="tx1"/>
                        </a:solidFill>
                        <a:latin typeface="Arial" panose="020B0604020202020204" pitchFamily="34" charset="0"/>
                        <a:cs typeface="Arial" panose="020B0604020202020204" pitchFamily="34" charset="0"/>
                      </a:endParaRPr>
                    </a:p>
                  </a:txBody>
                  <a:tcPr/>
                </a:tc>
                <a:tc>
                  <a:txBody>
                    <a:bodyPr/>
                    <a:lstStyle/>
                    <a:p>
                      <a:pPr marL="0" indent="0">
                        <a:buFont typeface="Arial" panose="020B0604020202020204" pitchFamily="34" charset="0"/>
                        <a:buNone/>
                      </a:pPr>
                      <a:r>
                        <a:rPr lang="en-US" sz="2400" dirty="0" smtClean="0"/>
                        <a:t>Withdraw forces from 6 largest Palestinian cities, such</a:t>
                      </a:r>
                      <a:r>
                        <a:rPr lang="en-US" sz="2400" baseline="0" dirty="0" smtClean="0"/>
                        <a:t> as Ramallah and Nablus, and 450 towns, allowing the PA to take over.</a:t>
                      </a:r>
                      <a:endParaRPr lang="en-GB" sz="2400" dirty="0">
                        <a:solidFill>
                          <a:schemeClr val="bg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085653280"/>
                  </a:ext>
                </a:extLst>
              </a:tr>
              <a:tr h="1384151">
                <a:tc>
                  <a:txBody>
                    <a:bodyPr/>
                    <a:lstStyle/>
                    <a:p>
                      <a:r>
                        <a:rPr lang="en-US" sz="2400" dirty="0" smtClean="0"/>
                        <a:t>To be negotiated by 1999…</a:t>
                      </a:r>
                      <a:endParaRPr lang="en-GB" sz="2400" dirty="0">
                        <a:solidFill>
                          <a:schemeClr val="bg1"/>
                        </a:solidFill>
                        <a:latin typeface="Arial" panose="020B0604020202020204" pitchFamily="34" charset="0"/>
                        <a:cs typeface="Arial" panose="020B0604020202020204" pitchFamily="34" charset="0"/>
                      </a:endParaRPr>
                    </a:p>
                  </a:txBody>
                  <a:tcPr/>
                </a:tc>
                <a:tc gridSpan="2">
                  <a:txBody>
                    <a:bodyPr/>
                    <a:lstStyle/>
                    <a:p>
                      <a:pPr marL="342900" indent="-342900">
                        <a:buFont typeface="Arial" panose="020B0604020202020204" pitchFamily="34" charset="0"/>
                        <a:buChar char="•"/>
                      </a:pPr>
                      <a:r>
                        <a:rPr lang="en-US" sz="2400" dirty="0" smtClean="0"/>
                        <a:t>Status and governance</a:t>
                      </a:r>
                      <a:r>
                        <a:rPr lang="en-US" sz="2400" baseline="0" dirty="0" smtClean="0"/>
                        <a:t> of the city Jerusalem</a:t>
                      </a:r>
                    </a:p>
                    <a:p>
                      <a:pPr marL="342900" indent="-342900">
                        <a:buFont typeface="Arial" panose="020B0604020202020204" pitchFamily="34" charset="0"/>
                        <a:buChar char="•"/>
                      </a:pPr>
                      <a:r>
                        <a:rPr lang="en-US" sz="2400" baseline="0" dirty="0" smtClean="0"/>
                        <a:t>Return of Palestinian refugees from 1948</a:t>
                      </a:r>
                    </a:p>
                    <a:p>
                      <a:pPr marL="342900" indent="-342900">
                        <a:buFont typeface="Arial" panose="020B0604020202020204" pitchFamily="34" charset="0"/>
                        <a:buChar char="•"/>
                      </a:pPr>
                      <a:r>
                        <a:rPr lang="en-US" sz="2400" baseline="0" dirty="0" smtClean="0"/>
                        <a:t>Israeli settlements in the occupied territories</a:t>
                      </a:r>
                      <a:endParaRPr lang="en-GB" sz="2400" dirty="0">
                        <a:solidFill>
                          <a:schemeClr val="bg1"/>
                        </a:solidFill>
                        <a:latin typeface="Arial" panose="020B0604020202020204" pitchFamily="34" charset="0"/>
                        <a:cs typeface="Arial" panose="020B0604020202020204" pitchFamily="34" charset="0"/>
                      </a:endParaRPr>
                    </a:p>
                  </a:txBody>
                  <a:tcPr/>
                </a:tc>
                <a:tc hMerge="1">
                  <a:txBody>
                    <a:bodyPr/>
                    <a:lstStyle/>
                    <a:p>
                      <a:endParaRPr lang="en-GB" dirty="0">
                        <a:solidFill>
                          <a:schemeClr val="bg1"/>
                        </a:solidFill>
                        <a:latin typeface="Arial" panose="020B0604020202020204" pitchFamily="34" charset="0"/>
                        <a:cs typeface="Arial" panose="020B0604020202020204" pitchFamily="34" charset="0"/>
                      </a:endParaRPr>
                    </a:p>
                  </a:txBody>
                  <a:tcPr>
                    <a:solidFill>
                      <a:schemeClr val="accent2"/>
                    </a:solidFill>
                  </a:tcPr>
                </a:tc>
                <a:extLst>
                  <a:ext uri="{0D108BD9-81ED-4DB2-BD59-A6C34878D82A}">
                    <a16:rowId xmlns:a16="http://schemas.microsoft.com/office/drawing/2014/main" val="2534827982"/>
                  </a:ext>
                </a:extLst>
              </a:tr>
            </a:tbl>
          </a:graphicData>
        </a:graphic>
      </p:graphicFrame>
      <p:sp>
        <p:nvSpPr>
          <p:cNvPr id="8" name="TextBox 7"/>
          <p:cNvSpPr txBox="1"/>
          <p:nvPr/>
        </p:nvSpPr>
        <p:spPr>
          <a:xfrm>
            <a:off x="420913" y="5776189"/>
            <a:ext cx="10932885" cy="646331"/>
          </a:xfrm>
          <a:prstGeom prst="rect">
            <a:avLst/>
          </a:prstGeom>
          <a:solidFill>
            <a:schemeClr val="accent2"/>
          </a:solidFill>
        </p:spPr>
        <p:txBody>
          <a:bodyPr wrap="square" rtlCol="0">
            <a:spAutoFit/>
          </a:bodyPr>
          <a:lstStyle/>
          <a:p>
            <a:r>
              <a:rPr lang="en-US" sz="3600" dirty="0" smtClean="0">
                <a:solidFill>
                  <a:schemeClr val="bg1"/>
                </a:solidFill>
                <a:latin typeface="Arial" panose="020B0604020202020204" pitchFamily="34" charset="0"/>
                <a:cs typeface="Arial" panose="020B0604020202020204" pitchFamily="34" charset="0"/>
              </a:rPr>
              <a:t>Do you think the plan could work?</a:t>
            </a:r>
            <a:endParaRPr lang="en-GB" sz="2000" dirty="0">
              <a:solidFill>
                <a:schemeClr val="bg1"/>
              </a:solidFill>
              <a:latin typeface="Arial" panose="020B0604020202020204" pitchFamily="34" charset="0"/>
              <a:cs typeface="Arial" panose="020B0604020202020204" pitchFamily="34" charset="0"/>
            </a:endParaRPr>
          </a:p>
        </p:txBody>
      </p:sp>
      <p:sp>
        <p:nvSpPr>
          <p:cNvPr id="3" name="Footer Placeholder 2"/>
          <p:cNvSpPr>
            <a:spLocks noGrp="1"/>
          </p:cNvSpPr>
          <p:nvPr>
            <p:ph type="ftr" sz="quarter" idx="11"/>
          </p:nvPr>
        </p:nvSpPr>
        <p:spPr/>
        <p:txBody>
          <a:bodyPr/>
          <a:lstStyle/>
          <a:p>
            <a:r>
              <a:rPr lang="en-US" smtClean="0"/>
              <a:t>All resources at quaker.org.uk/teaching</a:t>
            </a:r>
            <a:endParaRPr lang="en-GB" dirty="0"/>
          </a:p>
        </p:txBody>
      </p:sp>
      <p:sp>
        <p:nvSpPr>
          <p:cNvPr id="4" name="Slide Number Placeholder 3"/>
          <p:cNvSpPr>
            <a:spLocks noGrp="1"/>
          </p:cNvSpPr>
          <p:nvPr>
            <p:ph type="sldNum" sz="quarter" idx="12"/>
          </p:nvPr>
        </p:nvSpPr>
        <p:spPr/>
        <p:txBody>
          <a:bodyPr/>
          <a:lstStyle/>
          <a:p>
            <a:fld id="{DF59AB74-29FF-45E8-9BA6-7B55AB4C6174}" type="slidenum">
              <a:rPr lang="en-GB" smtClean="0"/>
              <a:t>5</a:t>
            </a:fld>
            <a:endParaRPr lang="en-GB"/>
          </a:p>
        </p:txBody>
      </p:sp>
    </p:spTree>
    <p:extLst>
      <p:ext uri="{BB962C8B-B14F-4D97-AF65-F5344CB8AC3E}">
        <p14:creationId xmlns:p14="http://schemas.microsoft.com/office/powerpoint/2010/main" val="39096972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13499" y="965533"/>
            <a:ext cx="7965001" cy="4926934"/>
          </a:xfrm>
          <a:prstGeom prst="rect">
            <a:avLst/>
          </a:prstGeom>
        </p:spPr>
      </p:pic>
      <p:sp>
        <p:nvSpPr>
          <p:cNvPr id="5" name="Footer Placeholder 4"/>
          <p:cNvSpPr>
            <a:spLocks noGrp="1"/>
          </p:cNvSpPr>
          <p:nvPr>
            <p:ph type="ftr" sz="quarter" idx="11"/>
          </p:nvPr>
        </p:nvSpPr>
        <p:spPr/>
        <p:txBody>
          <a:bodyPr/>
          <a:lstStyle/>
          <a:p>
            <a:r>
              <a:rPr lang="en-US" smtClean="0"/>
              <a:t>All resources at quaker.org.uk/teaching</a:t>
            </a:r>
            <a:endParaRPr lang="en-GB" dirty="0"/>
          </a:p>
        </p:txBody>
      </p:sp>
      <p:sp>
        <p:nvSpPr>
          <p:cNvPr id="6" name="Slide Number Placeholder 5"/>
          <p:cNvSpPr>
            <a:spLocks noGrp="1"/>
          </p:cNvSpPr>
          <p:nvPr>
            <p:ph type="sldNum" sz="quarter" idx="12"/>
          </p:nvPr>
        </p:nvSpPr>
        <p:spPr/>
        <p:txBody>
          <a:bodyPr/>
          <a:lstStyle/>
          <a:p>
            <a:fld id="{DF59AB74-29FF-45E8-9BA6-7B55AB4C6174}" type="slidenum">
              <a:rPr lang="en-GB" smtClean="0"/>
              <a:t>6</a:t>
            </a:fld>
            <a:endParaRPr lang="en-GB"/>
          </a:p>
        </p:txBody>
      </p:sp>
    </p:spTree>
    <p:extLst>
      <p:ext uri="{BB962C8B-B14F-4D97-AF65-F5344CB8AC3E}">
        <p14:creationId xmlns:p14="http://schemas.microsoft.com/office/powerpoint/2010/main" val="20241517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6670" y="1128413"/>
            <a:ext cx="7726051" cy="4509733"/>
          </a:xfrm>
          <a:prstGeom prst="rect">
            <a:avLst/>
          </a:prstGeom>
        </p:spPr>
      </p:pic>
      <p:sp>
        <p:nvSpPr>
          <p:cNvPr id="5" name="Footer Placeholder 4"/>
          <p:cNvSpPr>
            <a:spLocks noGrp="1"/>
          </p:cNvSpPr>
          <p:nvPr>
            <p:ph type="ftr" sz="quarter" idx="11"/>
          </p:nvPr>
        </p:nvSpPr>
        <p:spPr/>
        <p:txBody>
          <a:bodyPr/>
          <a:lstStyle/>
          <a:p>
            <a:r>
              <a:rPr lang="en-US" smtClean="0"/>
              <a:t>All resources at quaker.org.uk/teaching</a:t>
            </a:r>
            <a:endParaRPr lang="en-GB" dirty="0"/>
          </a:p>
        </p:txBody>
      </p:sp>
      <p:sp>
        <p:nvSpPr>
          <p:cNvPr id="6" name="Slide Number Placeholder 5"/>
          <p:cNvSpPr>
            <a:spLocks noGrp="1"/>
          </p:cNvSpPr>
          <p:nvPr>
            <p:ph type="sldNum" sz="quarter" idx="12"/>
          </p:nvPr>
        </p:nvSpPr>
        <p:spPr/>
        <p:txBody>
          <a:bodyPr/>
          <a:lstStyle/>
          <a:p>
            <a:fld id="{DF59AB74-29FF-45E8-9BA6-7B55AB4C6174}" type="slidenum">
              <a:rPr lang="en-GB" smtClean="0"/>
              <a:t>7</a:t>
            </a:fld>
            <a:endParaRPr lang="en-GB"/>
          </a:p>
        </p:txBody>
      </p:sp>
    </p:spTree>
    <p:extLst>
      <p:ext uri="{BB962C8B-B14F-4D97-AF65-F5344CB8AC3E}">
        <p14:creationId xmlns:p14="http://schemas.microsoft.com/office/powerpoint/2010/main" val="1706796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7264" y="955138"/>
            <a:ext cx="7606576" cy="4728267"/>
          </a:xfrm>
          <a:prstGeom prst="rect">
            <a:avLst/>
          </a:prstGeom>
        </p:spPr>
      </p:pic>
      <p:sp>
        <p:nvSpPr>
          <p:cNvPr id="5" name="Footer Placeholder 4"/>
          <p:cNvSpPr>
            <a:spLocks noGrp="1"/>
          </p:cNvSpPr>
          <p:nvPr>
            <p:ph type="ftr" sz="quarter" idx="11"/>
          </p:nvPr>
        </p:nvSpPr>
        <p:spPr/>
        <p:txBody>
          <a:bodyPr/>
          <a:lstStyle/>
          <a:p>
            <a:r>
              <a:rPr lang="en-US" smtClean="0"/>
              <a:t>All resources at quaker.org.uk/teaching</a:t>
            </a:r>
            <a:endParaRPr lang="en-GB" dirty="0"/>
          </a:p>
        </p:txBody>
      </p:sp>
      <p:sp>
        <p:nvSpPr>
          <p:cNvPr id="6" name="Slide Number Placeholder 5"/>
          <p:cNvSpPr>
            <a:spLocks noGrp="1"/>
          </p:cNvSpPr>
          <p:nvPr>
            <p:ph type="sldNum" sz="quarter" idx="12"/>
          </p:nvPr>
        </p:nvSpPr>
        <p:spPr/>
        <p:txBody>
          <a:bodyPr/>
          <a:lstStyle/>
          <a:p>
            <a:fld id="{DF59AB74-29FF-45E8-9BA6-7B55AB4C6174}" type="slidenum">
              <a:rPr lang="en-GB" smtClean="0"/>
              <a:t>8</a:t>
            </a:fld>
            <a:endParaRPr lang="en-GB"/>
          </a:p>
        </p:txBody>
      </p:sp>
    </p:spTree>
    <p:extLst>
      <p:ext uri="{BB962C8B-B14F-4D97-AF65-F5344CB8AC3E}">
        <p14:creationId xmlns:p14="http://schemas.microsoft.com/office/powerpoint/2010/main" val="29075917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4"/>
          <p:cNvSpPr>
            <a:spLocks noGrp="1" noChangeArrowheads="1"/>
          </p:cNvSpPr>
          <p:nvPr>
            <p:ph type="title"/>
          </p:nvPr>
        </p:nvSpPr>
        <p:spPr>
          <a:xfrm>
            <a:off x="3792539" y="-1323975"/>
            <a:ext cx="4752975" cy="431800"/>
          </a:xfrm>
        </p:spPr>
        <p:txBody>
          <a:bodyPr>
            <a:normAutofit fontScale="90000"/>
          </a:bodyPr>
          <a:lstStyle/>
          <a:p>
            <a:pPr eaLnBrk="1" hangingPunct="1"/>
            <a:r>
              <a:rPr lang="en-GB" altLang="en-US" sz="4000"/>
              <a:t>What will happen when there’s conflict?</a:t>
            </a:r>
          </a:p>
        </p:txBody>
      </p:sp>
      <p:graphicFrame>
        <p:nvGraphicFramePr>
          <p:cNvPr id="8270" name="Group 78"/>
          <p:cNvGraphicFramePr>
            <a:graphicFrameLocks noGrp="1"/>
          </p:cNvGraphicFramePr>
          <p:nvPr>
            <p:ph idx="1"/>
            <p:extLst>
              <p:ext uri="{D42A27DB-BD31-4B8C-83A1-F6EECF244321}">
                <p14:modId xmlns:p14="http://schemas.microsoft.com/office/powerpoint/2010/main" val="1773971795"/>
              </p:ext>
            </p:extLst>
          </p:nvPr>
        </p:nvGraphicFramePr>
        <p:xfrm>
          <a:off x="32426" y="572248"/>
          <a:ext cx="12192000" cy="5584839"/>
        </p:xfrm>
        <a:graphic>
          <a:graphicData uri="http://schemas.openxmlformats.org/drawingml/2006/table">
            <a:tbl>
              <a:tblPr>
                <a:tableStyleId>{37CE84F3-28C3-443E-9E96-99CF82512B78}</a:tableStyleId>
              </a:tblPr>
              <a:tblGrid>
                <a:gridCol w="2131484">
                  <a:extLst>
                    <a:ext uri="{9D8B030D-6E8A-4147-A177-3AD203B41FA5}">
                      <a16:colId xmlns:a16="http://schemas.microsoft.com/office/drawing/2014/main" val="20000"/>
                    </a:ext>
                  </a:extLst>
                </a:gridCol>
                <a:gridCol w="4527549">
                  <a:extLst>
                    <a:ext uri="{9D8B030D-6E8A-4147-A177-3AD203B41FA5}">
                      <a16:colId xmlns:a16="http://schemas.microsoft.com/office/drawing/2014/main" val="20001"/>
                    </a:ext>
                  </a:extLst>
                </a:gridCol>
                <a:gridCol w="5532967">
                  <a:extLst>
                    <a:ext uri="{9D8B030D-6E8A-4147-A177-3AD203B41FA5}">
                      <a16:colId xmlns:a16="http://schemas.microsoft.com/office/drawing/2014/main" val="20002"/>
                    </a:ext>
                  </a:extLst>
                </a:gridCol>
              </a:tblGrid>
              <a:tr h="646695">
                <a:tc rowSpan="2">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0" lang="en-GB" sz="1800" u="none" strike="noStrike" cap="none" normalizeH="0" baseline="0" dirty="0" smtClean="0">
                        <a:ln>
                          <a:noFill/>
                        </a:ln>
                        <a:effectLst/>
                        <a:latin typeface="Arial" panose="020B0604020202020204" pitchFamily="34" charset="0"/>
                        <a:cs typeface="Arial" panose="020B0604020202020204" pitchFamily="34" charset="0"/>
                      </a:endParaRPr>
                    </a:p>
                    <a:p>
                      <a:pPr marL="342900" marR="0" lvl="0" indent="-342900" algn="l" defTabSz="914400" rtl="0" eaLnBrk="1" fontAlgn="base" latinLnBrk="0" hangingPunct="1">
                        <a:lnSpc>
                          <a:spcPct val="100000"/>
                        </a:lnSpc>
                        <a:spcBef>
                          <a:spcPct val="0"/>
                        </a:spcBef>
                        <a:spcAft>
                          <a:spcPct val="0"/>
                        </a:spcAft>
                        <a:buClrTx/>
                        <a:buSzTx/>
                        <a:buFontTx/>
                        <a:buNone/>
                        <a:tabLst/>
                      </a:pPr>
                      <a:endParaRPr kumimoji="0" lang="en-GB" sz="1800" u="none" strike="noStrike" cap="none" normalizeH="0" baseline="0" dirty="0" smtClean="0">
                        <a:ln>
                          <a:noFill/>
                        </a:ln>
                        <a:effectLst/>
                        <a:latin typeface="Arial" panose="020B0604020202020204" pitchFamily="34" charset="0"/>
                        <a:cs typeface="Arial" panose="020B0604020202020204" pitchFamily="34" charset="0"/>
                      </a:endParaRPr>
                    </a:p>
                    <a:p>
                      <a:pPr marL="342900" marR="0" lvl="0" indent="-342900" algn="l" defTabSz="914400" rtl="0" eaLnBrk="1" fontAlgn="base" latinLnBrk="0" hangingPunct="1">
                        <a:lnSpc>
                          <a:spcPct val="100000"/>
                        </a:lnSpc>
                        <a:spcBef>
                          <a:spcPct val="0"/>
                        </a:spcBef>
                        <a:spcAft>
                          <a:spcPct val="0"/>
                        </a:spcAft>
                        <a:buClrTx/>
                        <a:buSzTx/>
                        <a:buFontTx/>
                        <a:buNone/>
                        <a:tabLst/>
                      </a:pPr>
                      <a:endParaRPr kumimoji="0" lang="en-GB" sz="1800" u="none" strike="noStrike" cap="none" normalizeH="0" baseline="0" dirty="0" smtClean="0">
                        <a:ln>
                          <a:noFill/>
                        </a:ln>
                        <a:effectLst/>
                        <a:latin typeface="Arial" panose="020B0604020202020204" pitchFamily="34" charset="0"/>
                        <a:cs typeface="Arial" panose="020B0604020202020204" pitchFamily="34" charset="0"/>
                      </a:endParaRPr>
                    </a:p>
                    <a:p>
                      <a:pPr marL="342900" marR="0" lvl="0" indent="-342900" algn="l" defTabSz="914400" rtl="0" eaLnBrk="1" fontAlgn="base" latinLnBrk="0" hangingPunct="1">
                        <a:lnSpc>
                          <a:spcPct val="100000"/>
                        </a:lnSpc>
                        <a:spcBef>
                          <a:spcPct val="0"/>
                        </a:spcBef>
                        <a:spcAft>
                          <a:spcPct val="0"/>
                        </a:spcAft>
                        <a:buClrTx/>
                        <a:buSzTx/>
                        <a:buFontTx/>
                        <a:buNone/>
                        <a:tabLst/>
                      </a:pPr>
                      <a:endParaRPr kumimoji="0" lang="en-GB" sz="1800" u="none" strike="noStrike" cap="none" normalizeH="0" baseline="0" dirty="0" smtClean="0">
                        <a:ln>
                          <a:noFill/>
                        </a:ln>
                        <a:effectLst/>
                        <a:latin typeface="Arial" panose="020B0604020202020204" pitchFamily="34" charset="0"/>
                        <a:cs typeface="Arial" panose="020B0604020202020204" pitchFamily="34" charset="0"/>
                      </a:endParaRPr>
                    </a:p>
                    <a:p>
                      <a:pPr marL="342900" marR="0" lvl="0" indent="-342900" algn="l" defTabSz="914400" rtl="0" eaLnBrk="1" fontAlgn="base" latinLnBrk="0" hangingPunct="1">
                        <a:lnSpc>
                          <a:spcPct val="100000"/>
                        </a:lnSpc>
                        <a:spcBef>
                          <a:spcPct val="0"/>
                        </a:spcBef>
                        <a:spcAft>
                          <a:spcPct val="0"/>
                        </a:spcAft>
                        <a:buClrTx/>
                        <a:buSzTx/>
                        <a:buFontTx/>
                        <a:buNone/>
                        <a:tabLst/>
                      </a:pPr>
                      <a:endParaRPr kumimoji="0" lang="en-GB" sz="2400" u="none" strike="noStrike" cap="none" normalizeH="0" baseline="0" dirty="0" smtClean="0">
                        <a:ln>
                          <a:noFill/>
                        </a:ln>
                        <a:effectLst/>
                        <a:latin typeface="Arial" panose="020B0604020202020204" pitchFamily="34" charset="0"/>
                        <a:cs typeface="Arial" panose="020B0604020202020204" pitchFamily="34" charset="0"/>
                      </a:endParaRPr>
                    </a:p>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sz="2400" u="none" strike="noStrike" cap="none" normalizeH="0" baseline="0" dirty="0" smtClean="0">
                          <a:ln>
                            <a:noFill/>
                          </a:ln>
                          <a:effectLst/>
                          <a:latin typeface="Arial" panose="020B0604020202020204" pitchFamily="34" charset="0"/>
                          <a:cs typeface="Arial" panose="020B0604020202020204" pitchFamily="34" charset="0"/>
                        </a:rPr>
                        <a:t>Disputant A</a:t>
                      </a:r>
                      <a:endParaRPr kumimoji="0" lang="en-GB" sz="28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txBody>
                  <a:tcPr horzOverflow="overflow"/>
                </a:tc>
                <a:tc gridSpan="2">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sz="2400" u="none" strike="noStrike" cap="none" normalizeH="0" baseline="0" dirty="0" smtClean="0">
                          <a:ln>
                            <a:noFill/>
                          </a:ln>
                          <a:effectLst/>
                          <a:latin typeface="Arial" panose="020B0604020202020204" pitchFamily="34" charset="0"/>
                          <a:cs typeface="Arial" panose="020B0604020202020204" pitchFamily="34" charset="0"/>
                        </a:rPr>
                        <a:t>Disputant B</a:t>
                      </a:r>
                      <a:endParaRPr kumimoji="0" lang="en-GB" sz="28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txBody>
                  <a:tcPr horzOverflow="overflow"/>
                </a:tc>
                <a:tc hMerge="1">
                  <a:txBody>
                    <a:bodyPr/>
                    <a:lstStyle/>
                    <a:p>
                      <a:endParaRPr lang="en-GB"/>
                    </a:p>
                  </a:txBody>
                  <a:tcPr/>
                </a:tc>
                <a:extLst>
                  <a:ext uri="{0D108BD9-81ED-4DB2-BD59-A6C34878D82A}">
                    <a16:rowId xmlns:a16="http://schemas.microsoft.com/office/drawing/2014/main" val="10000"/>
                  </a:ext>
                </a:extLst>
              </a:tr>
              <a:tr h="895227">
                <a:tc vMerge="1">
                  <a:txBody>
                    <a:bodyPr/>
                    <a:lstStyle/>
                    <a:p>
                      <a:endParaRPr lang="en-GB"/>
                    </a:p>
                  </a:txBody>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sz="3200" u="none" strike="noStrike" cap="none" normalizeH="0" baseline="0" dirty="0" smtClean="0">
                          <a:ln>
                            <a:noFill/>
                          </a:ln>
                          <a:effectLst/>
                          <a:latin typeface="Arial" panose="020B0604020202020204" pitchFamily="34" charset="0"/>
                          <a:cs typeface="Arial" panose="020B0604020202020204" pitchFamily="34" charset="0"/>
                        </a:rPr>
                        <a:t>LOSE</a:t>
                      </a:r>
                      <a:endParaRPr kumimoji="0" lang="en-GB"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txBody>
                  <a:tcPr horzOverflow="overflow"/>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sz="3200" u="none" strike="noStrike" cap="none" normalizeH="0" baseline="0" smtClean="0">
                          <a:ln>
                            <a:noFill/>
                          </a:ln>
                          <a:effectLst/>
                          <a:latin typeface="Arial" panose="020B0604020202020204" pitchFamily="34" charset="0"/>
                          <a:cs typeface="Arial" panose="020B0604020202020204" pitchFamily="34" charset="0"/>
                        </a:rPr>
                        <a:t>WIN</a:t>
                      </a:r>
                      <a:endParaRPr kumimoji="0" lang="en-GB" sz="2000" b="0" i="0" u="none" strike="noStrike" cap="none" normalizeH="0" baseline="0" smtClean="0">
                        <a:ln>
                          <a:noFill/>
                        </a:ln>
                        <a:solidFill>
                          <a:schemeClr val="tx1"/>
                        </a:solidFill>
                        <a:effectLst/>
                        <a:latin typeface="Arial" pitchFamily="34" charset="0"/>
                        <a:ea typeface="Calibri" pitchFamily="34" charset="0"/>
                        <a:cs typeface="Arial" pitchFamily="34" charset="0"/>
                      </a:endParaRPr>
                    </a:p>
                  </a:txBody>
                  <a:tcPr horzOverflow="overflow"/>
                </a:tc>
                <a:extLst>
                  <a:ext uri="{0D108BD9-81ED-4DB2-BD59-A6C34878D82A}">
                    <a16:rowId xmlns:a16="http://schemas.microsoft.com/office/drawing/2014/main" val="10001"/>
                  </a:ext>
                </a:extLst>
              </a:tr>
              <a:tr h="1731562">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sz="2800" u="none" strike="noStrike" cap="none" normalizeH="0" baseline="0" smtClean="0">
                          <a:ln>
                            <a:noFill/>
                          </a:ln>
                          <a:effectLst/>
                          <a:latin typeface="Arial" panose="020B0604020202020204" pitchFamily="34" charset="0"/>
                          <a:cs typeface="Arial" panose="020B0604020202020204" pitchFamily="34" charset="0"/>
                        </a:rPr>
                        <a:t>LOSE</a:t>
                      </a:r>
                      <a:endParaRPr kumimoji="0" lang="en-GB" sz="2000" b="0" i="0" u="none" strike="noStrike" cap="none" normalizeH="0" baseline="0" smtClean="0">
                        <a:ln>
                          <a:noFill/>
                        </a:ln>
                        <a:solidFill>
                          <a:schemeClr val="tx1"/>
                        </a:solidFill>
                        <a:effectLst/>
                        <a:latin typeface="Arial" pitchFamily="34" charset="0"/>
                        <a:ea typeface="Calibri" pitchFamily="34" charset="0"/>
                        <a:cs typeface="Arial" pitchFamily="34" charset="0"/>
                      </a:endParaRPr>
                    </a:p>
                  </a:txBody>
                  <a:tcPr horzOverflow="overflow"/>
                </a:tc>
                <a:tc>
                  <a:txBody>
                    <a:bodyPr/>
                    <a:lstStyle/>
                    <a:p>
                      <a:pPr marL="0" marR="0" lvl="0" indent="19050" algn="l" defTabSz="914400" rtl="0" eaLnBrk="1" fontAlgn="base" latinLnBrk="0" hangingPunct="1">
                        <a:lnSpc>
                          <a:spcPct val="100000"/>
                        </a:lnSpc>
                        <a:spcBef>
                          <a:spcPct val="0"/>
                        </a:spcBef>
                        <a:spcAft>
                          <a:spcPct val="0"/>
                        </a:spcAft>
                        <a:buClrTx/>
                        <a:buSzTx/>
                        <a:buFontTx/>
                        <a:buNone/>
                        <a:tabLst/>
                      </a:pPr>
                      <a:r>
                        <a:rPr kumimoji="0" lang="en-GB" sz="2400" u="none" strike="noStrike" cap="none" normalizeH="0" baseline="0" dirty="0" smtClean="0">
                          <a:ln>
                            <a:noFill/>
                          </a:ln>
                          <a:effectLst/>
                          <a:latin typeface="Arial" panose="020B0604020202020204" pitchFamily="34" charset="0"/>
                          <a:cs typeface="Arial" panose="020B0604020202020204" pitchFamily="34" charset="0"/>
                        </a:rPr>
                        <a:t>Conflict escalates into something worse and harder to repair</a:t>
                      </a:r>
                      <a:endParaRPr kumimoji="0" lang="en-GB" sz="32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txBody>
                  <a:tcPr horzOverflow="overflow"/>
                </a:tc>
                <a:tc>
                  <a:txBody>
                    <a:bodyPr/>
                    <a:lstStyle/>
                    <a:p>
                      <a:pPr marL="0" marR="0" lvl="0" indent="19050" algn="l" defTabSz="914400" rtl="0" eaLnBrk="1" fontAlgn="base" latinLnBrk="0" hangingPunct="1">
                        <a:lnSpc>
                          <a:spcPct val="100000"/>
                        </a:lnSpc>
                        <a:spcBef>
                          <a:spcPct val="0"/>
                        </a:spcBef>
                        <a:spcAft>
                          <a:spcPct val="0"/>
                        </a:spcAft>
                        <a:buClrTx/>
                        <a:buSzTx/>
                        <a:buFontTx/>
                        <a:buNone/>
                        <a:tabLst/>
                      </a:pPr>
                      <a:r>
                        <a:rPr kumimoji="0" lang="en-GB" sz="2400" u="none" strike="noStrike" cap="none" normalizeH="0" baseline="0" dirty="0" smtClean="0">
                          <a:ln>
                            <a:noFill/>
                          </a:ln>
                          <a:effectLst/>
                          <a:latin typeface="Arial" panose="020B0604020202020204" pitchFamily="34" charset="0"/>
                          <a:cs typeface="Arial" panose="020B0604020202020204" pitchFamily="34" charset="0"/>
                        </a:rPr>
                        <a:t>Disputant A gives something up to make Disputant B feel better, but gets nothing in return.</a:t>
                      </a:r>
                      <a:endParaRPr kumimoji="0" lang="en-GB" sz="32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txBody>
                  <a:tcPr horzOverflow="overflow"/>
                </a:tc>
                <a:extLst>
                  <a:ext uri="{0D108BD9-81ED-4DB2-BD59-A6C34878D82A}">
                    <a16:rowId xmlns:a16="http://schemas.microsoft.com/office/drawing/2014/main" val="10002"/>
                  </a:ext>
                </a:extLst>
              </a:tr>
              <a:tr h="1933037">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GB" sz="2800" u="none" strike="noStrike" cap="none" normalizeH="0" baseline="0" dirty="0" smtClean="0">
                          <a:ln>
                            <a:noFill/>
                          </a:ln>
                          <a:effectLst/>
                          <a:latin typeface="Arial" panose="020B0604020202020204" pitchFamily="34" charset="0"/>
                          <a:cs typeface="Arial" panose="020B0604020202020204" pitchFamily="34" charset="0"/>
                        </a:rPr>
                        <a:t>WIN</a:t>
                      </a:r>
                      <a:endParaRPr kumimoji="0" lang="en-GB" sz="20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txBody>
                  <a:tcPr horzOverflow="overflow"/>
                </a:tc>
                <a:tc>
                  <a:txBody>
                    <a:bodyPr/>
                    <a:lstStyle/>
                    <a:p>
                      <a:pPr marL="0" marR="0" lvl="0" indent="19050" algn="l" defTabSz="914400" rtl="0" eaLnBrk="1" fontAlgn="base" latinLnBrk="0" hangingPunct="1">
                        <a:lnSpc>
                          <a:spcPct val="100000"/>
                        </a:lnSpc>
                        <a:spcBef>
                          <a:spcPct val="0"/>
                        </a:spcBef>
                        <a:spcAft>
                          <a:spcPct val="0"/>
                        </a:spcAft>
                        <a:buClrTx/>
                        <a:buSzTx/>
                        <a:buFontTx/>
                        <a:buNone/>
                        <a:tabLst/>
                      </a:pPr>
                      <a:r>
                        <a:rPr kumimoji="0" lang="en-GB" sz="2400" u="none" strike="noStrike" cap="none" normalizeH="0" baseline="0" dirty="0" smtClean="0">
                          <a:ln>
                            <a:noFill/>
                          </a:ln>
                          <a:effectLst/>
                          <a:latin typeface="Arial" panose="020B0604020202020204" pitchFamily="34" charset="0"/>
                          <a:cs typeface="Arial" panose="020B0604020202020204" pitchFamily="34" charset="0"/>
                        </a:rPr>
                        <a:t>Disputant B gives something up to make Disputant A feel better, but gets nothing in return.</a:t>
                      </a:r>
                      <a:endParaRPr kumimoji="0" lang="en-GB" sz="32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txBody>
                  <a:tcPr horzOverflow="overflow"/>
                </a:tc>
                <a:tc>
                  <a:txBody>
                    <a:bodyPr/>
                    <a:lstStyle/>
                    <a:p>
                      <a:pPr marL="0" marR="0" lvl="0" indent="19050" algn="l" defTabSz="914400" rtl="0" eaLnBrk="1" fontAlgn="base" latinLnBrk="0" hangingPunct="1">
                        <a:lnSpc>
                          <a:spcPct val="100000"/>
                        </a:lnSpc>
                        <a:spcBef>
                          <a:spcPct val="0"/>
                        </a:spcBef>
                        <a:spcAft>
                          <a:spcPct val="0"/>
                        </a:spcAft>
                        <a:buClrTx/>
                        <a:buSzTx/>
                        <a:buFontTx/>
                        <a:buNone/>
                        <a:tabLst/>
                      </a:pPr>
                      <a:r>
                        <a:rPr kumimoji="0" lang="en-GB" sz="2400" u="none" strike="noStrike" cap="none" normalizeH="0" baseline="0" dirty="0" smtClean="0">
                          <a:ln>
                            <a:noFill/>
                          </a:ln>
                          <a:effectLst/>
                          <a:latin typeface="Arial" panose="020B0604020202020204" pitchFamily="34" charset="0"/>
                          <a:cs typeface="Arial" panose="020B0604020202020204" pitchFamily="34" charset="0"/>
                        </a:rPr>
                        <a:t>Both disputants admit some responsibility and both agree to do something to help the other person feel satisfied.</a:t>
                      </a:r>
                      <a:endParaRPr kumimoji="0" lang="en-GB" sz="32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txBody>
                  <a:tcPr horzOverflow="overflow"/>
                </a:tc>
                <a:extLst>
                  <a:ext uri="{0D108BD9-81ED-4DB2-BD59-A6C34878D82A}">
                    <a16:rowId xmlns:a16="http://schemas.microsoft.com/office/drawing/2014/main" val="10003"/>
                  </a:ext>
                </a:extLst>
              </a:tr>
            </a:tbl>
          </a:graphicData>
        </a:graphic>
      </p:graphicFrame>
      <p:sp>
        <p:nvSpPr>
          <p:cNvPr id="8268" name="WordArt 76"/>
          <p:cNvSpPr>
            <a:spLocks noChangeArrowheads="1" noChangeShapeType="1" noTextEdit="1"/>
          </p:cNvSpPr>
          <p:nvPr/>
        </p:nvSpPr>
        <p:spPr bwMode="auto">
          <a:xfrm>
            <a:off x="9863814" y="4721496"/>
            <a:ext cx="1924050" cy="1457325"/>
          </a:xfrm>
          <a:prstGeom prst="rect">
            <a:avLst/>
          </a:prstGeom>
        </p:spPr>
        <p:txBody>
          <a:bodyPr wrap="none" fromWordArt="1">
            <a:prstTxWarp prst="textSlantUp">
              <a:avLst>
                <a:gd name="adj" fmla="val 55556"/>
              </a:avLst>
            </a:prstTxWarp>
          </a:bodyPr>
          <a:lstStyle/>
          <a:p>
            <a:pPr algn="ctr"/>
            <a:r>
              <a:rPr lang="en-GB" sz="3600" kern="10" dirty="0">
                <a:ln w="9525">
                  <a:solidFill>
                    <a:srgbClr val="000000"/>
                  </a:solidFill>
                  <a:round/>
                  <a:headEnd/>
                  <a:tailEnd/>
                </a:ln>
                <a:solidFill>
                  <a:srgbClr val="000000"/>
                </a:solidFill>
                <a:latin typeface="Arial Black" panose="020B0A04020102020204" pitchFamily="34" charset="0"/>
              </a:rPr>
              <a:t>win-win</a:t>
            </a:r>
          </a:p>
        </p:txBody>
      </p:sp>
      <p:sp>
        <p:nvSpPr>
          <p:cNvPr id="8269" name="WordArt 77"/>
          <p:cNvSpPr>
            <a:spLocks noChangeArrowheads="1" noChangeShapeType="1" noTextEdit="1"/>
          </p:cNvSpPr>
          <p:nvPr/>
        </p:nvSpPr>
        <p:spPr bwMode="auto">
          <a:xfrm>
            <a:off x="4456789" y="2776809"/>
            <a:ext cx="1924050" cy="1457325"/>
          </a:xfrm>
          <a:prstGeom prst="rect">
            <a:avLst/>
          </a:prstGeom>
        </p:spPr>
        <p:txBody>
          <a:bodyPr wrap="none" fromWordArt="1">
            <a:prstTxWarp prst="textSlantUp">
              <a:avLst>
                <a:gd name="adj" fmla="val 55556"/>
              </a:avLst>
            </a:prstTxWarp>
          </a:bodyPr>
          <a:lstStyle/>
          <a:p>
            <a:pPr algn="ctr"/>
            <a:r>
              <a:rPr lang="en-GB" sz="3600" kern="10" dirty="0">
                <a:ln w="9525">
                  <a:solidFill>
                    <a:srgbClr val="000000"/>
                  </a:solidFill>
                  <a:round/>
                  <a:headEnd/>
                  <a:tailEnd/>
                </a:ln>
                <a:solidFill>
                  <a:srgbClr val="000000"/>
                </a:solidFill>
                <a:latin typeface="Arial Black" panose="020B0A04020102020204" pitchFamily="34" charset="0"/>
              </a:rPr>
              <a:t>lose </a:t>
            </a:r>
            <a:r>
              <a:rPr lang="en-GB" sz="3600" kern="10" dirty="0" err="1">
                <a:ln w="9525">
                  <a:solidFill>
                    <a:srgbClr val="000000"/>
                  </a:solidFill>
                  <a:round/>
                  <a:headEnd/>
                  <a:tailEnd/>
                </a:ln>
                <a:solidFill>
                  <a:srgbClr val="000000"/>
                </a:solidFill>
                <a:latin typeface="Arial Black" panose="020B0A04020102020204" pitchFamily="34" charset="0"/>
              </a:rPr>
              <a:t>lose</a:t>
            </a:r>
            <a:endParaRPr lang="en-GB" sz="3600" kern="10" dirty="0">
              <a:ln w="9525">
                <a:solidFill>
                  <a:srgbClr val="000000"/>
                </a:solidFill>
                <a:round/>
                <a:headEnd/>
                <a:tailEnd/>
              </a:ln>
              <a:solidFill>
                <a:srgbClr val="000000"/>
              </a:solidFill>
              <a:latin typeface="Arial Black" panose="020B0A04020102020204" pitchFamily="34" charset="0"/>
            </a:endParaRPr>
          </a:p>
        </p:txBody>
      </p:sp>
      <p:sp>
        <p:nvSpPr>
          <p:cNvPr id="8271" name="WordArt 79"/>
          <p:cNvSpPr>
            <a:spLocks noChangeArrowheads="1" noChangeShapeType="1" noTextEdit="1"/>
          </p:cNvSpPr>
          <p:nvPr/>
        </p:nvSpPr>
        <p:spPr bwMode="auto">
          <a:xfrm>
            <a:off x="9955889" y="2776809"/>
            <a:ext cx="1924050" cy="1457325"/>
          </a:xfrm>
          <a:prstGeom prst="rect">
            <a:avLst/>
          </a:prstGeom>
        </p:spPr>
        <p:txBody>
          <a:bodyPr wrap="none" fromWordArt="1">
            <a:prstTxWarp prst="textSlantUp">
              <a:avLst>
                <a:gd name="adj" fmla="val 55556"/>
              </a:avLst>
            </a:prstTxWarp>
          </a:bodyPr>
          <a:lstStyle/>
          <a:p>
            <a:pPr algn="ctr"/>
            <a:r>
              <a:rPr lang="en-GB" sz="3600" kern="10" dirty="0">
                <a:ln w="9525">
                  <a:solidFill>
                    <a:srgbClr val="000000"/>
                  </a:solidFill>
                  <a:round/>
                  <a:headEnd/>
                  <a:tailEnd/>
                </a:ln>
                <a:solidFill>
                  <a:srgbClr val="000000"/>
                </a:solidFill>
                <a:latin typeface="Arial Black" panose="020B0A04020102020204" pitchFamily="34" charset="0"/>
              </a:rPr>
              <a:t>win lose</a:t>
            </a:r>
          </a:p>
        </p:txBody>
      </p:sp>
      <p:sp>
        <p:nvSpPr>
          <p:cNvPr id="8272" name="WordArt 80"/>
          <p:cNvSpPr>
            <a:spLocks noChangeArrowheads="1" noChangeShapeType="1" noTextEdit="1"/>
          </p:cNvSpPr>
          <p:nvPr/>
        </p:nvSpPr>
        <p:spPr bwMode="auto">
          <a:xfrm>
            <a:off x="4112301" y="4721496"/>
            <a:ext cx="1924050" cy="1457325"/>
          </a:xfrm>
          <a:prstGeom prst="rect">
            <a:avLst/>
          </a:prstGeom>
        </p:spPr>
        <p:txBody>
          <a:bodyPr wrap="none" fromWordArt="1">
            <a:prstTxWarp prst="textSlantUp">
              <a:avLst>
                <a:gd name="adj" fmla="val 55556"/>
              </a:avLst>
            </a:prstTxWarp>
          </a:bodyPr>
          <a:lstStyle/>
          <a:p>
            <a:pPr algn="ctr"/>
            <a:r>
              <a:rPr lang="en-GB" sz="3600" kern="10">
                <a:ln w="9525">
                  <a:solidFill>
                    <a:srgbClr val="000000"/>
                  </a:solidFill>
                  <a:round/>
                  <a:headEnd/>
                  <a:tailEnd/>
                </a:ln>
                <a:solidFill>
                  <a:srgbClr val="000000"/>
                </a:solidFill>
                <a:latin typeface="Arial Black" panose="020B0A04020102020204" pitchFamily="34" charset="0"/>
              </a:rPr>
              <a:t>lose win</a:t>
            </a:r>
          </a:p>
        </p:txBody>
      </p:sp>
      <p:sp>
        <p:nvSpPr>
          <p:cNvPr id="2" name="Footer Placeholder 1"/>
          <p:cNvSpPr>
            <a:spLocks noGrp="1"/>
          </p:cNvSpPr>
          <p:nvPr>
            <p:ph type="ftr" sz="quarter" idx="11"/>
          </p:nvPr>
        </p:nvSpPr>
        <p:spPr/>
        <p:txBody>
          <a:bodyPr/>
          <a:lstStyle/>
          <a:p>
            <a:pPr>
              <a:defRPr/>
            </a:pPr>
            <a:r>
              <a:rPr lang="en-GB" smtClean="0"/>
              <a:t>All resources at quaker.org.uk/teaching</a:t>
            </a:r>
            <a:endParaRPr lang="en-GB"/>
          </a:p>
        </p:txBody>
      </p:sp>
      <p:sp>
        <p:nvSpPr>
          <p:cNvPr id="3" name="Slide Number Placeholder 2"/>
          <p:cNvSpPr>
            <a:spLocks noGrp="1"/>
          </p:cNvSpPr>
          <p:nvPr>
            <p:ph type="sldNum" sz="quarter" idx="12"/>
          </p:nvPr>
        </p:nvSpPr>
        <p:spPr/>
        <p:txBody>
          <a:bodyPr/>
          <a:lstStyle/>
          <a:p>
            <a:pPr>
              <a:defRPr/>
            </a:pPr>
            <a:fld id="{5ED8C246-C297-4005-A076-ED97EA781C26}" type="slidenum">
              <a:rPr lang="en-GB" altLang="en-US" smtClean="0"/>
              <a:pPr>
                <a:defRPr/>
              </a:pPr>
              <a:t>9</a:t>
            </a:fld>
            <a:endParaRPr lang="en-GB" altLang="en-US"/>
          </a:p>
        </p:txBody>
      </p:sp>
    </p:spTree>
    <p:extLst>
      <p:ext uri="{BB962C8B-B14F-4D97-AF65-F5344CB8AC3E}">
        <p14:creationId xmlns:p14="http://schemas.microsoft.com/office/powerpoint/2010/main" val="178256893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32" fill="hold" nodeType="clickEffect">
                                  <p:stCondLst>
                                    <p:cond delay="0"/>
                                  </p:stCondLst>
                                  <p:childTnLst>
                                    <p:set>
                                      <p:cBhvr>
                                        <p:cTn id="6" dur="1" fill="hold">
                                          <p:stCondLst>
                                            <p:cond delay="0"/>
                                          </p:stCondLst>
                                        </p:cTn>
                                        <p:tgtEl>
                                          <p:spTgt spid="8269"/>
                                        </p:tgtEl>
                                        <p:attrNameLst>
                                          <p:attrName>style.visibility</p:attrName>
                                        </p:attrNameLst>
                                      </p:cBhvr>
                                      <p:to>
                                        <p:strVal val="visible"/>
                                      </p:to>
                                    </p:set>
                                    <p:anim calcmode="lin" valueType="num">
                                      <p:cBhvr>
                                        <p:cTn id="7" dur="500" fill="hold"/>
                                        <p:tgtEl>
                                          <p:spTgt spid="8269"/>
                                        </p:tgtEl>
                                        <p:attrNameLst>
                                          <p:attrName>ppt_w</p:attrName>
                                        </p:attrNameLst>
                                      </p:cBhvr>
                                      <p:tavLst>
                                        <p:tav tm="0">
                                          <p:val>
                                            <p:strVal val="4*#ppt_w"/>
                                          </p:val>
                                        </p:tav>
                                        <p:tav tm="100000">
                                          <p:val>
                                            <p:strVal val="#ppt_w"/>
                                          </p:val>
                                        </p:tav>
                                      </p:tavLst>
                                    </p:anim>
                                    <p:anim calcmode="lin" valueType="num">
                                      <p:cBhvr>
                                        <p:cTn id="8" dur="500" fill="hold"/>
                                        <p:tgtEl>
                                          <p:spTgt spid="8269"/>
                                        </p:tgtEl>
                                        <p:attrNameLst>
                                          <p:attrName>ppt_h</p:attrName>
                                        </p:attrNameLst>
                                      </p:cBhvr>
                                      <p:tavLst>
                                        <p:tav tm="0">
                                          <p:val>
                                            <p:strVal val="4*#ppt_h"/>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32" fill="hold" nodeType="clickEffect">
                                  <p:stCondLst>
                                    <p:cond delay="0"/>
                                  </p:stCondLst>
                                  <p:childTnLst>
                                    <p:set>
                                      <p:cBhvr>
                                        <p:cTn id="12" dur="1" fill="hold">
                                          <p:stCondLst>
                                            <p:cond delay="0"/>
                                          </p:stCondLst>
                                        </p:cTn>
                                        <p:tgtEl>
                                          <p:spTgt spid="8271"/>
                                        </p:tgtEl>
                                        <p:attrNameLst>
                                          <p:attrName>style.visibility</p:attrName>
                                        </p:attrNameLst>
                                      </p:cBhvr>
                                      <p:to>
                                        <p:strVal val="visible"/>
                                      </p:to>
                                    </p:set>
                                    <p:anim calcmode="lin" valueType="num">
                                      <p:cBhvr>
                                        <p:cTn id="13" dur="500" fill="hold"/>
                                        <p:tgtEl>
                                          <p:spTgt spid="8271"/>
                                        </p:tgtEl>
                                        <p:attrNameLst>
                                          <p:attrName>ppt_w</p:attrName>
                                        </p:attrNameLst>
                                      </p:cBhvr>
                                      <p:tavLst>
                                        <p:tav tm="0">
                                          <p:val>
                                            <p:strVal val="4*#ppt_w"/>
                                          </p:val>
                                        </p:tav>
                                        <p:tav tm="100000">
                                          <p:val>
                                            <p:strVal val="#ppt_w"/>
                                          </p:val>
                                        </p:tav>
                                      </p:tavLst>
                                    </p:anim>
                                    <p:anim calcmode="lin" valueType="num">
                                      <p:cBhvr>
                                        <p:cTn id="14" dur="500" fill="hold"/>
                                        <p:tgtEl>
                                          <p:spTgt spid="8271"/>
                                        </p:tgtEl>
                                        <p:attrNameLst>
                                          <p:attrName>ppt_h</p:attrName>
                                        </p:attrNameLst>
                                      </p:cBhvr>
                                      <p:tavLst>
                                        <p:tav tm="0">
                                          <p:val>
                                            <p:strVal val="4*#ppt_h"/>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32" fill="hold" nodeType="clickEffect">
                                  <p:stCondLst>
                                    <p:cond delay="0"/>
                                  </p:stCondLst>
                                  <p:childTnLst>
                                    <p:set>
                                      <p:cBhvr>
                                        <p:cTn id="18" dur="1" fill="hold">
                                          <p:stCondLst>
                                            <p:cond delay="0"/>
                                          </p:stCondLst>
                                        </p:cTn>
                                        <p:tgtEl>
                                          <p:spTgt spid="8272"/>
                                        </p:tgtEl>
                                        <p:attrNameLst>
                                          <p:attrName>style.visibility</p:attrName>
                                        </p:attrNameLst>
                                      </p:cBhvr>
                                      <p:to>
                                        <p:strVal val="visible"/>
                                      </p:to>
                                    </p:set>
                                    <p:anim calcmode="lin" valueType="num">
                                      <p:cBhvr>
                                        <p:cTn id="19" dur="500" fill="hold"/>
                                        <p:tgtEl>
                                          <p:spTgt spid="8272"/>
                                        </p:tgtEl>
                                        <p:attrNameLst>
                                          <p:attrName>ppt_w</p:attrName>
                                        </p:attrNameLst>
                                      </p:cBhvr>
                                      <p:tavLst>
                                        <p:tav tm="0">
                                          <p:val>
                                            <p:strVal val="4*#ppt_w"/>
                                          </p:val>
                                        </p:tav>
                                        <p:tav tm="100000">
                                          <p:val>
                                            <p:strVal val="#ppt_w"/>
                                          </p:val>
                                        </p:tav>
                                      </p:tavLst>
                                    </p:anim>
                                    <p:anim calcmode="lin" valueType="num">
                                      <p:cBhvr>
                                        <p:cTn id="20" dur="500" fill="hold"/>
                                        <p:tgtEl>
                                          <p:spTgt spid="8272"/>
                                        </p:tgtEl>
                                        <p:attrNameLst>
                                          <p:attrName>ppt_h</p:attrName>
                                        </p:attrNameLst>
                                      </p:cBhvr>
                                      <p:tavLst>
                                        <p:tav tm="0">
                                          <p:val>
                                            <p:strVal val="4*#ppt_h"/>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32" fill="hold" nodeType="clickEffect">
                                  <p:stCondLst>
                                    <p:cond delay="0"/>
                                  </p:stCondLst>
                                  <p:childTnLst>
                                    <p:set>
                                      <p:cBhvr>
                                        <p:cTn id="24" dur="1" fill="hold">
                                          <p:stCondLst>
                                            <p:cond delay="0"/>
                                          </p:stCondLst>
                                        </p:cTn>
                                        <p:tgtEl>
                                          <p:spTgt spid="8268"/>
                                        </p:tgtEl>
                                        <p:attrNameLst>
                                          <p:attrName>style.visibility</p:attrName>
                                        </p:attrNameLst>
                                      </p:cBhvr>
                                      <p:to>
                                        <p:strVal val="visible"/>
                                      </p:to>
                                    </p:set>
                                    <p:anim calcmode="lin" valueType="num">
                                      <p:cBhvr>
                                        <p:cTn id="25" dur="500" fill="hold"/>
                                        <p:tgtEl>
                                          <p:spTgt spid="8268"/>
                                        </p:tgtEl>
                                        <p:attrNameLst>
                                          <p:attrName>ppt_w</p:attrName>
                                        </p:attrNameLst>
                                      </p:cBhvr>
                                      <p:tavLst>
                                        <p:tav tm="0">
                                          <p:val>
                                            <p:strVal val="4*#ppt_w"/>
                                          </p:val>
                                        </p:tav>
                                        <p:tav tm="100000">
                                          <p:val>
                                            <p:strVal val="#ppt_w"/>
                                          </p:val>
                                        </p:tav>
                                      </p:tavLst>
                                    </p:anim>
                                    <p:anim calcmode="lin" valueType="num">
                                      <p:cBhvr>
                                        <p:cTn id="26" dur="500" fill="hold"/>
                                        <p:tgtEl>
                                          <p:spTgt spid="8268"/>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330</TotalTime>
  <Words>846</Words>
  <Application>Microsoft Office PowerPoint</Application>
  <PresentationFormat>Widescreen</PresentationFormat>
  <Paragraphs>119</Paragraphs>
  <Slides>16</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Arial Black</vt:lpstr>
      <vt:lpstr>Calibri</vt:lpstr>
      <vt:lpstr>Office Theme</vt:lpstr>
      <vt:lpstr>PowerPoint Presentation</vt:lpstr>
      <vt:lpstr>How did the Oslo Accords happen?</vt:lpstr>
      <vt:lpstr>How did the Oslo Accords happen?</vt:lpstr>
      <vt:lpstr>PowerPoint Presentation</vt:lpstr>
      <vt:lpstr>PowerPoint Presentation</vt:lpstr>
      <vt:lpstr>PowerPoint Presentation</vt:lpstr>
      <vt:lpstr>PowerPoint Presentation</vt:lpstr>
      <vt:lpstr>PowerPoint Presentation</vt:lpstr>
      <vt:lpstr>What will happen when there’s conflict?</vt:lpstr>
      <vt:lpstr>What will happen when there’s conflict?</vt:lpstr>
      <vt:lpstr>What do you think happened next?</vt:lpstr>
      <vt:lpstr>Resources:</vt:lpstr>
      <vt:lpstr>What happened?</vt:lpstr>
      <vt:lpstr>PowerPoint Presentation</vt:lpstr>
      <vt:lpstr>PowerPoint Presentation</vt:lpstr>
      <vt:lpstr>One state or two?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Ellis Brooks</dc:creator>
  <cp:lastModifiedBy>Ellis Brooks</cp:lastModifiedBy>
  <cp:revision>21</cp:revision>
  <dcterms:created xsi:type="dcterms:W3CDTF">2019-02-04T16:16:14Z</dcterms:created>
  <dcterms:modified xsi:type="dcterms:W3CDTF">2019-05-08T08:59:40Z</dcterms:modified>
</cp:coreProperties>
</file>